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81" r:id="rId1"/>
    <p:sldMasterId id="2147483793" r:id="rId2"/>
    <p:sldMasterId id="2147483805" r:id="rId3"/>
  </p:sldMasterIdLst>
  <p:notesMasterIdLst>
    <p:notesMasterId r:id="rId21"/>
  </p:notesMasterIdLst>
  <p:handoutMasterIdLst>
    <p:handoutMasterId r:id="rId22"/>
  </p:handoutMasterIdLst>
  <p:sldIdLst>
    <p:sldId id="256" r:id="rId4"/>
    <p:sldId id="257" r:id="rId5"/>
    <p:sldId id="263" r:id="rId6"/>
    <p:sldId id="258" r:id="rId7"/>
    <p:sldId id="266" r:id="rId8"/>
    <p:sldId id="265" r:id="rId9"/>
    <p:sldId id="264" r:id="rId10"/>
    <p:sldId id="259" r:id="rId11"/>
    <p:sldId id="260" r:id="rId12"/>
    <p:sldId id="261" r:id="rId13"/>
    <p:sldId id="262" r:id="rId14"/>
    <p:sldId id="267" r:id="rId15"/>
    <p:sldId id="268" r:id="rId16"/>
    <p:sldId id="269" r:id="rId17"/>
    <p:sldId id="271" r:id="rId18"/>
    <p:sldId id="270" r:id="rId19"/>
    <p:sldId id="272" r:id="rId20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  <p:embeddedFont>
      <p:font typeface="Times" panose="02020603050405020304" pitchFamily="18" charset="0"/>
      <p:regular r:id="rId28"/>
      <p:bold r:id="rId29"/>
      <p:italic r:id="rId30"/>
      <p:boldItalic r:id="rId31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>
          <p15:clr>
            <a:srgbClr val="A4A3A4"/>
          </p15:clr>
        </p15:guide>
        <p15:guide id="2" orient="horz" pos="4128">
          <p15:clr>
            <a:srgbClr val="A4A3A4"/>
          </p15:clr>
        </p15:guide>
        <p15:guide id="3" orient="horz" pos="4068">
          <p15:clr>
            <a:srgbClr val="A4A3A4"/>
          </p15:clr>
        </p15:guide>
        <p15:guide id="4" pos="72">
          <p15:clr>
            <a:srgbClr val="A4A3A4"/>
          </p15:clr>
        </p15:guide>
        <p15:guide id="5" pos="5511">
          <p15:clr>
            <a:srgbClr val="A4A3A4"/>
          </p15:clr>
        </p15:guide>
        <p15:guide id="6" pos="2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6EB4"/>
    <a:srgbClr val="50AAE6"/>
    <a:srgbClr val="A00078"/>
    <a:srgbClr val="A01E28"/>
    <a:srgbClr val="A08232"/>
    <a:srgbClr val="DCA01E"/>
    <a:srgbClr val="FA8214"/>
    <a:srgbClr val="82B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85" autoAdjust="0"/>
    <p:restoredTop sz="91212" autoAdjust="0"/>
  </p:normalViewPr>
  <p:slideViewPr>
    <p:cSldViewPr>
      <p:cViewPr varScale="1">
        <p:scale>
          <a:sx n="78" d="100"/>
          <a:sy n="78" d="100"/>
        </p:scale>
        <p:origin x="1800" y="67"/>
      </p:cViewPr>
      <p:guideLst>
        <p:guide orient="horz" pos="527"/>
        <p:guide orient="horz" pos="4128"/>
        <p:guide orient="horz" pos="4068"/>
        <p:guide pos="72"/>
        <p:guide pos="5511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48" y="117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theme" Target="../theme/theme5.xml"/><Relationship Id="rId4" Type="http://schemas.openxmlformats.org/officeDocument/2006/relationships/image" Target="../media/image18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789580" y="524169"/>
            <a:ext cx="2856154" cy="31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pic>
        <p:nvPicPr>
          <p:cNvPr id="18435" name="Picture 6" descr="KIT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601" y="120825"/>
            <a:ext cx="1119126" cy="72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60385" y="9550529"/>
            <a:ext cx="2683601" cy="40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de-DE" sz="900" dirty="0"/>
              <a:t>KIT – die Kooperation von </a:t>
            </a:r>
          </a:p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de-DE" sz="900" dirty="0"/>
              <a:t>Forschungszentrum Karlsruhe GmbH</a:t>
            </a:r>
          </a:p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de-DE" sz="900" dirty="0"/>
              <a:t>und Universität Karlsruhe (TH)</a:t>
            </a:r>
          </a:p>
        </p:txBody>
      </p:sp>
      <p:pic>
        <p:nvPicPr>
          <p:cNvPr id="18437" name="Picture 9" descr="fzk_s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3147" y="9506108"/>
            <a:ext cx="1193077" cy="32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0" descr="Wortbildmarke_schwar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9720" y="9506108"/>
            <a:ext cx="1337692" cy="23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8441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0AEEB1D-4924-4767-82AF-2BBDB29888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64533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C9E170-8978-4678-97A7-C5A21441940A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53861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421FE-15FE-4725-AFB6-7A857FB56B57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36527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93AD3A-2DF0-4E1D-930D-C5A7AADE2B8B}" type="slidenum">
              <a:rPr lang="de-DE" altLang="de-DE">
                <a:solidFill>
                  <a:srgbClr val="000000"/>
                </a:solidFill>
              </a:rPr>
              <a:pPr/>
              <a:t>8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13566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93AD3A-2DF0-4E1D-930D-C5A7AADE2B8B}" type="slidenum">
              <a:rPr lang="de-DE" altLang="de-DE">
                <a:solidFill>
                  <a:srgbClr val="000000"/>
                </a:solidFill>
              </a:rPr>
              <a:pPr/>
              <a:t>9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18495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8.jpeg"/><Relationship Id="rId4" Type="http://schemas.openxmlformats.org/officeDocument/2006/relationships/image" Target="../media/image15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II_rahmen_neu_tite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396875" y="6475421"/>
            <a:ext cx="367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de-DE" sz="800" b="1" dirty="0">
                <a:solidFill>
                  <a:srgbClr val="000000"/>
                </a:solidFill>
              </a:rPr>
              <a:t>KIT – Universität des Landes Baden-Württemberg und</a:t>
            </a:r>
          </a:p>
          <a:p>
            <a:pPr eaLnBrk="0" hangingPunct="0">
              <a:defRPr/>
            </a:pPr>
            <a:r>
              <a:rPr lang="de-DE" sz="800" b="1" dirty="0">
                <a:solidFill>
                  <a:srgbClr val="000000"/>
                </a:solidFill>
              </a:rPr>
              <a:t>nationales Großforschungszentrum in der Helmholtz-Gemeinschaft</a:t>
            </a:r>
          </a:p>
        </p:txBody>
      </p:sp>
      <p:sp>
        <p:nvSpPr>
          <p:cNvPr id="9" name="Text Box 14"/>
          <p:cNvSpPr txBox="1">
            <a:spLocks noChangeArrowheads="1"/>
          </p:cNvSpPr>
          <p:nvPr userDrawn="1"/>
        </p:nvSpPr>
        <p:spPr bwMode="auto">
          <a:xfrm>
            <a:off x="7318378" y="6497646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defRPr/>
            </a:pPr>
            <a:r>
              <a:rPr lang="de-DE" sz="1600" b="1" dirty="0">
                <a:solidFill>
                  <a:srgbClr val="FFFFFF"/>
                </a:solidFill>
              </a:rPr>
              <a:t>www.kit.edu</a:t>
            </a:r>
          </a:p>
        </p:txBody>
      </p:sp>
      <p:pic>
        <p:nvPicPr>
          <p:cNvPr id="10" name="Picture 11" descr="KIT-Logo-rgb_d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3382"/>
            <a:ext cx="16192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5288" y="1268421"/>
            <a:ext cx="8389937" cy="649287"/>
          </a:xfrm>
        </p:spPr>
        <p:txBody>
          <a:bodyPr/>
          <a:lstStyle>
            <a:lvl1pPr>
              <a:lnSpc>
                <a:spcPct val="90000"/>
              </a:lnSpc>
              <a:defRPr sz="26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6875" y="2232033"/>
            <a:ext cx="8370888" cy="620713"/>
          </a:xfrm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12" name="Text Box 21"/>
          <p:cNvSpPr txBox="1">
            <a:spLocks noChangeArrowheads="1"/>
          </p:cNvSpPr>
          <p:nvPr userDrawn="1"/>
        </p:nvSpPr>
        <p:spPr bwMode="auto">
          <a:xfrm>
            <a:off x="385767" y="3367088"/>
            <a:ext cx="4537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defRPr/>
            </a:pPr>
            <a:r>
              <a:rPr lang="de-DE" sz="1000" b="1" dirty="0" smtClean="0">
                <a:solidFill>
                  <a:srgbClr val="FFFFFF"/>
                </a:solidFill>
              </a:rPr>
              <a:t>Institut für Fördertechnik und Logistiksysteme</a:t>
            </a:r>
            <a:endParaRPr lang="de-DE" sz="1000" b="1" dirty="0">
              <a:solidFill>
                <a:srgbClr val="FFFFFF"/>
              </a:solidFill>
            </a:endParaRPr>
          </a:p>
        </p:txBody>
      </p:sp>
      <p:pic>
        <p:nvPicPr>
          <p:cNvPr id="14" name="Grafik 13" descr="IFL_farbe_ohneText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586947" y="314036"/>
            <a:ext cx="1199899" cy="742688"/>
          </a:xfrm>
          <a:prstGeom prst="rect">
            <a:avLst/>
          </a:prstGeom>
        </p:spPr>
      </p:pic>
      <p:pic>
        <p:nvPicPr>
          <p:cNvPr id="22" name="Picture 2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10" y="3571876"/>
            <a:ext cx="9001188" cy="2857520"/>
          </a:xfrm>
          <a:prstGeom prst="rect">
            <a:avLst/>
          </a:prstGeom>
          <a:noFill/>
        </p:spPr>
      </p:pic>
      <p:grpSp>
        <p:nvGrpSpPr>
          <p:cNvPr id="2" name="Group 31"/>
          <p:cNvGrpSpPr>
            <a:grpSpLocks/>
          </p:cNvGrpSpPr>
          <p:nvPr userDrawn="1"/>
        </p:nvGrpSpPr>
        <p:grpSpPr bwMode="auto">
          <a:xfrm>
            <a:off x="4543436" y="4357694"/>
            <a:ext cx="1957390" cy="1428760"/>
            <a:chOff x="480" y="780"/>
            <a:chExt cx="1008" cy="756"/>
          </a:xfrm>
        </p:grpSpPr>
        <p:sp>
          <p:nvSpPr>
            <p:cNvPr id="25" name="Rectangle 29"/>
            <p:cNvSpPr>
              <a:spLocks noChangeArrowheads="1"/>
            </p:cNvSpPr>
            <p:nvPr/>
          </p:nvSpPr>
          <p:spPr bwMode="auto">
            <a:xfrm>
              <a:off x="480" y="780"/>
              <a:ext cx="1008" cy="7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de-DE" sz="2400" b="1">
                <a:solidFill>
                  <a:srgbClr val="000000"/>
                </a:solidFill>
              </a:endParaRPr>
            </a:p>
          </p:txBody>
        </p:sp>
        <p:pic>
          <p:nvPicPr>
            <p:cNvPr id="26" name="Picture 28" descr="mal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8" y="975"/>
              <a:ext cx="864" cy="3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Picture 27" descr="distribution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86048" y="3643318"/>
            <a:ext cx="1957390" cy="143114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" name="Picture 32" descr="Auto3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8664" y="4714884"/>
            <a:ext cx="1919291" cy="15084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" name="Picture 18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24" y="4857760"/>
            <a:ext cx="1957390" cy="139813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8928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7A7F4-D0AA-4904-AAD8-075D3E800C51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08441-99FD-40F2-BA34-006CFCE3B767}" type="datetime1">
              <a:rPr lang="de-DE">
                <a:solidFill>
                  <a:srgbClr val="000000"/>
                </a:solidFill>
              </a:rPr>
              <a:pPr>
                <a:defRPr/>
              </a:pPr>
              <a:t>05.06.2015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96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1D04C-64FB-42E7-B100-46A2AC093101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97D0F-63AE-4C4E-9162-BA9984E8698C}" type="datetime1">
              <a:rPr lang="de-DE">
                <a:solidFill>
                  <a:srgbClr val="000000"/>
                </a:solidFill>
              </a:rPr>
              <a:pPr>
                <a:defRPr/>
              </a:pPr>
              <a:t>05.06.2015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74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II_rahmen_neu_tite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396875" y="6475417"/>
            <a:ext cx="367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de-DE" sz="800" b="1" dirty="0">
                <a:solidFill>
                  <a:srgbClr val="000000"/>
                </a:solidFill>
              </a:rPr>
              <a:t>KIT – Universität des Landes Baden-Württemberg und</a:t>
            </a:r>
          </a:p>
          <a:p>
            <a:pPr eaLnBrk="0" hangingPunct="0">
              <a:defRPr/>
            </a:pPr>
            <a:r>
              <a:rPr lang="de-DE" sz="800" b="1" dirty="0">
                <a:solidFill>
                  <a:srgbClr val="000000"/>
                </a:solidFill>
              </a:rPr>
              <a:t>nationales Großforschungszentrum in der Helmholtz-Gemeinschaft</a:t>
            </a:r>
          </a:p>
        </p:txBody>
      </p:sp>
      <p:sp>
        <p:nvSpPr>
          <p:cNvPr id="9" name="Text Box 14"/>
          <p:cNvSpPr txBox="1">
            <a:spLocks noChangeArrowheads="1"/>
          </p:cNvSpPr>
          <p:nvPr userDrawn="1"/>
        </p:nvSpPr>
        <p:spPr bwMode="auto">
          <a:xfrm>
            <a:off x="7318377" y="6497642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defRPr/>
            </a:pPr>
            <a:r>
              <a:rPr lang="de-DE" sz="1600" b="1" dirty="0">
                <a:solidFill>
                  <a:srgbClr val="FFFFFF"/>
                </a:solidFill>
              </a:rPr>
              <a:t>www.kit.edu</a:t>
            </a:r>
          </a:p>
        </p:txBody>
      </p:sp>
      <p:pic>
        <p:nvPicPr>
          <p:cNvPr id="10" name="Picture 11" descr="KIT-Logo-rgb_d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3379"/>
            <a:ext cx="16192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5288" y="1268417"/>
            <a:ext cx="8389937" cy="649287"/>
          </a:xfrm>
        </p:spPr>
        <p:txBody>
          <a:bodyPr/>
          <a:lstStyle>
            <a:lvl1pPr>
              <a:lnSpc>
                <a:spcPct val="90000"/>
              </a:lnSpc>
              <a:defRPr sz="2600"/>
            </a:lvl1pPr>
          </a:lstStyle>
          <a:p>
            <a:r>
              <a:rPr lang="de-DE"/>
              <a:t>Titel durch Klicken hinzufügen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6875" y="2232029"/>
            <a:ext cx="8370888" cy="620713"/>
          </a:xfrm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de-DE"/>
              <a:t>Untertitel durch Klicken hinzufügen</a:t>
            </a:r>
          </a:p>
        </p:txBody>
      </p:sp>
      <p:sp>
        <p:nvSpPr>
          <p:cNvPr id="12" name="Text Box 21"/>
          <p:cNvSpPr txBox="1">
            <a:spLocks noChangeArrowheads="1"/>
          </p:cNvSpPr>
          <p:nvPr userDrawn="1"/>
        </p:nvSpPr>
        <p:spPr bwMode="auto">
          <a:xfrm>
            <a:off x="385765" y="3367088"/>
            <a:ext cx="4537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defRPr/>
            </a:pPr>
            <a:r>
              <a:rPr lang="de-DE" sz="1000" b="1" dirty="0" smtClean="0">
                <a:solidFill>
                  <a:srgbClr val="FFFFFF"/>
                </a:solidFill>
              </a:rPr>
              <a:t>Institut für Fördertechnik und Logistiksysteme</a:t>
            </a:r>
            <a:endParaRPr lang="de-DE" sz="1000" b="1" dirty="0">
              <a:solidFill>
                <a:srgbClr val="FFFFFF"/>
              </a:solidFill>
            </a:endParaRPr>
          </a:p>
        </p:txBody>
      </p:sp>
      <p:pic>
        <p:nvPicPr>
          <p:cNvPr id="14" name="Grafik 13" descr="IFL_farbe_ohneText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586945" y="314036"/>
            <a:ext cx="1199899" cy="742688"/>
          </a:xfrm>
          <a:prstGeom prst="rect">
            <a:avLst/>
          </a:prstGeom>
        </p:spPr>
      </p:pic>
      <p:pic>
        <p:nvPicPr>
          <p:cNvPr id="22" name="Picture 2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8" y="3571876"/>
            <a:ext cx="9001188" cy="2857520"/>
          </a:xfrm>
          <a:prstGeom prst="rect">
            <a:avLst/>
          </a:prstGeom>
          <a:noFill/>
        </p:spPr>
      </p:pic>
      <p:grpSp>
        <p:nvGrpSpPr>
          <p:cNvPr id="2" name="Group 31"/>
          <p:cNvGrpSpPr>
            <a:grpSpLocks/>
          </p:cNvGrpSpPr>
          <p:nvPr userDrawn="1"/>
        </p:nvGrpSpPr>
        <p:grpSpPr bwMode="auto">
          <a:xfrm>
            <a:off x="4543436" y="4357694"/>
            <a:ext cx="1957390" cy="1428760"/>
            <a:chOff x="480" y="780"/>
            <a:chExt cx="1008" cy="756"/>
          </a:xfrm>
        </p:grpSpPr>
        <p:sp>
          <p:nvSpPr>
            <p:cNvPr id="25" name="Rectangle 29"/>
            <p:cNvSpPr>
              <a:spLocks noChangeArrowheads="1"/>
            </p:cNvSpPr>
            <p:nvPr/>
          </p:nvSpPr>
          <p:spPr bwMode="auto">
            <a:xfrm>
              <a:off x="480" y="780"/>
              <a:ext cx="1008" cy="7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de-DE" sz="2400" b="1">
                <a:solidFill>
                  <a:srgbClr val="000000"/>
                </a:solidFill>
              </a:endParaRPr>
            </a:p>
          </p:txBody>
        </p:sp>
        <p:pic>
          <p:nvPicPr>
            <p:cNvPr id="26" name="Picture 28" descr="mal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8" y="975"/>
              <a:ext cx="864" cy="3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Picture 27" descr="distribution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86048" y="3643315"/>
            <a:ext cx="1957390" cy="143114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" name="Picture 32" descr="Auto3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8662" y="4714884"/>
            <a:ext cx="1919291" cy="15084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" name="Picture 18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24" y="4857760"/>
            <a:ext cx="1957390" cy="139813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69870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351A0-D948-421B-BDED-A68D96FF318A}" type="datetime1">
              <a:rPr lang="de-DE">
                <a:solidFill>
                  <a:srgbClr val="000000"/>
                </a:solidFill>
              </a:rPr>
              <a:pPr>
                <a:defRPr/>
              </a:pPr>
              <a:t>05.06.2015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9B2E4-AADA-48BB-93FE-B58443605136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72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A552B-C025-4599-9B42-1A436767AF3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23D01-2B74-4A06-BFFC-87F3533758A1}" type="datetime1">
              <a:rPr lang="de-DE">
                <a:solidFill>
                  <a:srgbClr val="000000"/>
                </a:solidFill>
              </a:rPr>
              <a:pPr>
                <a:defRPr/>
              </a:pPr>
              <a:t>05.06.2015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537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EA488-E5FB-4790-8B47-F2F9C587371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332A6-7175-4C82-9805-1FD833B2D290}" type="datetime1">
              <a:rPr lang="de-DE">
                <a:solidFill>
                  <a:srgbClr val="000000"/>
                </a:solidFill>
              </a:rPr>
              <a:pPr>
                <a:defRPr/>
              </a:pPr>
              <a:t>05.06.2015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19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D4103-621B-4B60-BEE0-BFDF71201D59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32563-8CAE-48EE-8F3A-AD17C9BCCB79}" type="datetime1">
              <a:rPr lang="de-DE">
                <a:solidFill>
                  <a:srgbClr val="000000"/>
                </a:solidFill>
              </a:rPr>
              <a:pPr>
                <a:defRPr/>
              </a:pPr>
              <a:t>05.06.2015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6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E236E-0892-4B94-8535-2395EE5F82E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A8118-E8B0-42A2-B927-E79EECE6A7BC}" type="datetime1">
              <a:rPr lang="de-DE">
                <a:solidFill>
                  <a:srgbClr val="000000"/>
                </a:solidFill>
              </a:rPr>
              <a:pPr>
                <a:defRPr/>
              </a:pPr>
              <a:t>05.06.2015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292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999CE-02D8-40F6-8B49-84D37BC5C21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93E07-DEF0-4783-8417-B1B8CAB7BB28}" type="datetime1">
              <a:rPr lang="de-DE">
                <a:solidFill>
                  <a:srgbClr val="000000"/>
                </a:solidFill>
              </a:rPr>
              <a:pPr>
                <a:defRPr/>
              </a:pPr>
              <a:t>05.06.2015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461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AC853-FEC1-4EFC-A468-A9A60B5F577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772B0-A58F-4204-81F3-C77F5D8EF29A}" type="datetime1">
              <a:rPr lang="de-DE">
                <a:solidFill>
                  <a:srgbClr val="000000"/>
                </a:solidFill>
              </a:rPr>
              <a:pPr>
                <a:defRPr/>
              </a:pPr>
              <a:t>05.06.2015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169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351A0-D948-421B-BDED-A68D96FF318A}" type="datetime1">
              <a:rPr lang="de-DE">
                <a:solidFill>
                  <a:srgbClr val="000000"/>
                </a:solidFill>
              </a:rPr>
              <a:pPr>
                <a:defRPr/>
              </a:pPr>
              <a:t>05.06.2015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9B2E4-AADA-48BB-93FE-B58443605136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808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8E156-B0EE-431F-82CB-FADC20551F9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A6DF1-E08A-470B-8388-A94BE0877E27}" type="datetime1">
              <a:rPr lang="de-DE">
                <a:solidFill>
                  <a:srgbClr val="000000"/>
                </a:solidFill>
              </a:rPr>
              <a:pPr>
                <a:defRPr/>
              </a:pPr>
              <a:t>05.06.2015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8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7A7F4-D0AA-4904-AAD8-075D3E800C51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08441-99FD-40F2-BA34-006CFCE3B767}" type="datetime1">
              <a:rPr lang="de-DE">
                <a:solidFill>
                  <a:srgbClr val="000000"/>
                </a:solidFill>
              </a:rPr>
              <a:pPr>
                <a:defRPr/>
              </a:pPr>
              <a:t>05.06.2015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980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1D04C-64FB-42E7-B100-46A2AC093101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97D0F-63AE-4C4E-9162-BA9984E8698C}" type="datetime1">
              <a:rPr lang="de-DE">
                <a:solidFill>
                  <a:srgbClr val="000000"/>
                </a:solidFill>
              </a:rPr>
              <a:pPr>
                <a:defRPr/>
              </a:pPr>
              <a:t>05.06.2015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580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1"/>
            <a:ext cx="3584331" cy="398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20308" y="1524000"/>
            <a:ext cx="457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altLang="de-DE" noProof="0" smtClean="0"/>
              <a:t>Klicken Sie, um das Titelformat zu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20308" y="2895600"/>
            <a:ext cx="45720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de-DE" altLang="de-DE" noProof="0" smtClean="0"/>
              <a:t>Klicken Sie, um das Format des Untertitel-Masters zu bearbeiten.</a:t>
            </a: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351693" y="762000"/>
            <a:ext cx="844061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de-DE" sz="1477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091" name="Picture 19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769" y="95250"/>
            <a:ext cx="527538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IFL_cmyk_30_mitZusat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3" y="5014914"/>
            <a:ext cx="6352443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03" name="Group 31"/>
          <p:cNvGrpSpPr>
            <a:grpSpLocks/>
          </p:cNvGrpSpPr>
          <p:nvPr/>
        </p:nvGrpSpPr>
        <p:grpSpPr bwMode="auto">
          <a:xfrm>
            <a:off x="703384" y="1238250"/>
            <a:ext cx="1477108" cy="1200150"/>
            <a:chOff x="480" y="780"/>
            <a:chExt cx="1008" cy="756"/>
          </a:xfrm>
        </p:grpSpPr>
        <p:sp>
          <p:nvSpPr>
            <p:cNvPr id="3101" name="Rectangle 29"/>
            <p:cNvSpPr>
              <a:spLocks noChangeArrowheads="1"/>
            </p:cNvSpPr>
            <p:nvPr/>
          </p:nvSpPr>
          <p:spPr bwMode="auto">
            <a:xfrm>
              <a:off x="480" y="780"/>
              <a:ext cx="1008" cy="7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de-DE" sz="1477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3100" name="Picture 28" descr="malp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975"/>
              <a:ext cx="864" cy="3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E3764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792" y="2276475"/>
            <a:ext cx="1477108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086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folHlink"/>
                </a:solidFill>
              </a:defRPr>
            </a:lvl1pPr>
          </a:lstStyle>
          <a:p>
            <a:fld id="{5C092DD3-BF39-4AA5-8F46-365EFDBA4FA4}" type="slidenum">
              <a:rPr lang="de-DE" altLang="de-DE">
                <a:solidFill>
                  <a:srgbClr val="808080"/>
                </a:solidFill>
              </a:rPr>
              <a:pPr/>
              <a:t>‹Nr.›</a:t>
            </a:fld>
            <a:endParaRPr lang="de-DE" altLang="de-DE">
              <a:solidFill>
                <a:srgbClr val="808080"/>
              </a:solidFill>
            </a:endParaRPr>
          </a:p>
          <a:p>
            <a:pPr>
              <a:lnSpc>
                <a:spcPct val="125000"/>
              </a:lnSpc>
            </a:pPr>
            <a:r>
              <a:rPr lang="de-DE" altLang="de-DE">
                <a:solidFill>
                  <a:srgbClr val="9E9E9E"/>
                </a:solidFill>
              </a:rPr>
              <a:t>IFL</a:t>
            </a:r>
          </a:p>
        </p:txBody>
      </p:sp>
    </p:spTree>
    <p:extLst>
      <p:ext uri="{BB962C8B-B14F-4D97-AF65-F5344CB8AC3E}">
        <p14:creationId xmlns:p14="http://schemas.microsoft.com/office/powerpoint/2010/main" val="9511357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254" y="1709739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4254" y="4589464"/>
            <a:ext cx="7886700" cy="1500187"/>
          </a:xfrm>
        </p:spPr>
        <p:txBody>
          <a:bodyPr/>
          <a:lstStyle>
            <a:lvl1pPr marL="0" indent="0">
              <a:buNone/>
              <a:defRPr sz="2215"/>
            </a:lvl1pPr>
            <a:lvl2pPr marL="422041" indent="0">
              <a:buNone/>
              <a:defRPr sz="1846"/>
            </a:lvl2pPr>
            <a:lvl3pPr marL="844083" indent="0">
              <a:buNone/>
              <a:defRPr sz="1662"/>
            </a:lvl3pPr>
            <a:lvl4pPr marL="1266124" indent="0">
              <a:buNone/>
              <a:defRPr sz="1477"/>
            </a:lvl4pPr>
            <a:lvl5pPr marL="1688165" indent="0">
              <a:buNone/>
              <a:defRPr sz="1477"/>
            </a:lvl5pPr>
            <a:lvl6pPr marL="2110207" indent="0">
              <a:buNone/>
              <a:defRPr sz="1477"/>
            </a:lvl6pPr>
            <a:lvl7pPr marL="2532248" indent="0">
              <a:buNone/>
              <a:defRPr sz="1477"/>
            </a:lvl7pPr>
            <a:lvl8pPr marL="2954289" indent="0">
              <a:buNone/>
              <a:defRPr sz="1477"/>
            </a:lvl8pPr>
            <a:lvl9pPr marL="3376331" indent="0">
              <a:buNone/>
              <a:defRPr sz="1477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folHlink"/>
                </a:solidFill>
              </a:defRPr>
            </a:lvl1pPr>
          </a:lstStyle>
          <a:p>
            <a:fld id="{720E473A-4D7D-4CDE-9CC3-0342118A8BAE}" type="slidenum">
              <a:rPr lang="de-DE" altLang="de-DE">
                <a:solidFill>
                  <a:srgbClr val="808080"/>
                </a:solidFill>
              </a:rPr>
              <a:pPr/>
              <a:t>‹Nr.›</a:t>
            </a:fld>
            <a:endParaRPr lang="de-DE" altLang="de-DE">
              <a:solidFill>
                <a:srgbClr val="808080"/>
              </a:solidFill>
            </a:endParaRPr>
          </a:p>
          <a:p>
            <a:pPr>
              <a:lnSpc>
                <a:spcPct val="125000"/>
              </a:lnSpc>
            </a:pPr>
            <a:r>
              <a:rPr lang="de-DE" altLang="de-DE">
                <a:solidFill>
                  <a:srgbClr val="9E9E9E"/>
                </a:solidFill>
              </a:rPr>
              <a:t>IFL</a:t>
            </a:r>
          </a:p>
        </p:txBody>
      </p:sp>
    </p:spTree>
    <p:extLst>
      <p:ext uri="{BB962C8B-B14F-4D97-AF65-F5344CB8AC3E}">
        <p14:creationId xmlns:p14="http://schemas.microsoft.com/office/powerpoint/2010/main" val="2886066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03385" y="1524000"/>
            <a:ext cx="3974123" cy="457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18185" y="1524000"/>
            <a:ext cx="3974123" cy="457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folHlink"/>
                </a:solidFill>
              </a:defRPr>
            </a:lvl1pPr>
          </a:lstStyle>
          <a:p>
            <a:fld id="{EC178BEC-D069-4621-A2DE-251012C089E9}" type="slidenum">
              <a:rPr lang="de-DE" altLang="de-DE">
                <a:solidFill>
                  <a:srgbClr val="808080"/>
                </a:solidFill>
              </a:rPr>
              <a:pPr/>
              <a:t>‹Nr.›</a:t>
            </a:fld>
            <a:endParaRPr lang="de-DE" altLang="de-DE">
              <a:solidFill>
                <a:srgbClr val="808080"/>
              </a:solidFill>
            </a:endParaRPr>
          </a:p>
          <a:p>
            <a:pPr>
              <a:lnSpc>
                <a:spcPct val="125000"/>
              </a:lnSpc>
            </a:pPr>
            <a:r>
              <a:rPr lang="de-DE" altLang="de-DE">
                <a:solidFill>
                  <a:srgbClr val="9E9E9E"/>
                </a:solidFill>
              </a:rPr>
              <a:t>IFL</a:t>
            </a:r>
          </a:p>
        </p:txBody>
      </p:sp>
    </p:spTree>
    <p:extLst>
      <p:ext uri="{BB962C8B-B14F-4D97-AF65-F5344CB8AC3E}">
        <p14:creationId xmlns:p14="http://schemas.microsoft.com/office/powerpoint/2010/main" val="8968041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116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116" y="1681163"/>
            <a:ext cx="3868615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116" y="2505075"/>
            <a:ext cx="3868615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665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665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folHlink"/>
                </a:solidFill>
              </a:defRPr>
            </a:lvl1pPr>
          </a:lstStyle>
          <a:p>
            <a:fld id="{116D3468-C38C-4DE3-8ED4-A3EFF9D31AB0}" type="slidenum">
              <a:rPr lang="de-DE" altLang="de-DE">
                <a:solidFill>
                  <a:srgbClr val="808080"/>
                </a:solidFill>
              </a:rPr>
              <a:pPr/>
              <a:t>‹Nr.›</a:t>
            </a:fld>
            <a:endParaRPr lang="de-DE" altLang="de-DE">
              <a:solidFill>
                <a:srgbClr val="808080"/>
              </a:solidFill>
            </a:endParaRPr>
          </a:p>
          <a:p>
            <a:pPr>
              <a:lnSpc>
                <a:spcPct val="125000"/>
              </a:lnSpc>
            </a:pPr>
            <a:r>
              <a:rPr lang="de-DE" altLang="de-DE">
                <a:solidFill>
                  <a:srgbClr val="9E9E9E"/>
                </a:solidFill>
              </a:rPr>
              <a:t>IFL</a:t>
            </a:r>
          </a:p>
        </p:txBody>
      </p:sp>
    </p:spTree>
    <p:extLst>
      <p:ext uri="{BB962C8B-B14F-4D97-AF65-F5344CB8AC3E}">
        <p14:creationId xmlns:p14="http://schemas.microsoft.com/office/powerpoint/2010/main" val="1956541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folHlink"/>
                </a:solidFill>
              </a:defRPr>
            </a:lvl1pPr>
          </a:lstStyle>
          <a:p>
            <a:fld id="{49C99FD1-902F-4130-A524-0492E467E063}" type="slidenum">
              <a:rPr lang="de-DE" altLang="de-DE">
                <a:solidFill>
                  <a:srgbClr val="808080"/>
                </a:solidFill>
              </a:rPr>
              <a:pPr/>
              <a:t>‹Nr.›</a:t>
            </a:fld>
            <a:endParaRPr lang="de-DE" altLang="de-DE">
              <a:solidFill>
                <a:srgbClr val="808080"/>
              </a:solidFill>
            </a:endParaRPr>
          </a:p>
          <a:p>
            <a:pPr>
              <a:lnSpc>
                <a:spcPct val="125000"/>
              </a:lnSpc>
            </a:pPr>
            <a:r>
              <a:rPr lang="de-DE" altLang="de-DE">
                <a:solidFill>
                  <a:srgbClr val="9E9E9E"/>
                </a:solidFill>
              </a:rPr>
              <a:t>IFL</a:t>
            </a:r>
          </a:p>
        </p:txBody>
      </p:sp>
    </p:spTree>
    <p:extLst>
      <p:ext uri="{BB962C8B-B14F-4D97-AF65-F5344CB8AC3E}">
        <p14:creationId xmlns:p14="http://schemas.microsoft.com/office/powerpoint/2010/main" val="31084256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folHlink"/>
                </a:solidFill>
              </a:defRPr>
            </a:lvl1pPr>
          </a:lstStyle>
          <a:p>
            <a:fld id="{ABAFC3D2-F5F2-4E8A-AB15-B203A0D3A1A5}" type="slidenum">
              <a:rPr lang="de-DE" altLang="de-DE">
                <a:solidFill>
                  <a:srgbClr val="808080"/>
                </a:solidFill>
              </a:rPr>
              <a:pPr/>
              <a:t>‹Nr.›</a:t>
            </a:fld>
            <a:endParaRPr lang="de-DE" altLang="de-DE">
              <a:solidFill>
                <a:srgbClr val="808080"/>
              </a:solidFill>
            </a:endParaRPr>
          </a:p>
          <a:p>
            <a:pPr>
              <a:lnSpc>
                <a:spcPct val="125000"/>
              </a:lnSpc>
            </a:pPr>
            <a:r>
              <a:rPr lang="de-DE" altLang="de-DE">
                <a:solidFill>
                  <a:srgbClr val="9E9E9E"/>
                </a:solidFill>
              </a:rPr>
              <a:t>IFL</a:t>
            </a:r>
          </a:p>
        </p:txBody>
      </p:sp>
    </p:spTree>
    <p:extLst>
      <p:ext uri="{BB962C8B-B14F-4D97-AF65-F5344CB8AC3E}">
        <p14:creationId xmlns:p14="http://schemas.microsoft.com/office/powerpoint/2010/main" val="350118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A552B-C025-4599-9B42-1A436767AF3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23D01-2B74-4A06-BFFC-87F3533758A1}" type="datetime1">
              <a:rPr lang="de-DE">
                <a:solidFill>
                  <a:srgbClr val="000000"/>
                </a:solidFill>
              </a:rPr>
              <a:pPr>
                <a:defRPr/>
              </a:pPr>
              <a:t>05.06.2015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8724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115" y="457200"/>
            <a:ext cx="2948354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666" y="987426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115" y="2057400"/>
            <a:ext cx="2948354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folHlink"/>
                </a:solidFill>
              </a:defRPr>
            </a:lvl1pPr>
          </a:lstStyle>
          <a:p>
            <a:fld id="{D2C8F8E1-45D4-4528-85CD-5289A1B7E666}" type="slidenum">
              <a:rPr lang="de-DE" altLang="de-DE">
                <a:solidFill>
                  <a:srgbClr val="808080"/>
                </a:solidFill>
              </a:rPr>
              <a:pPr/>
              <a:t>‹Nr.›</a:t>
            </a:fld>
            <a:endParaRPr lang="de-DE" altLang="de-DE">
              <a:solidFill>
                <a:srgbClr val="808080"/>
              </a:solidFill>
            </a:endParaRPr>
          </a:p>
          <a:p>
            <a:pPr>
              <a:lnSpc>
                <a:spcPct val="125000"/>
              </a:lnSpc>
            </a:pPr>
            <a:r>
              <a:rPr lang="de-DE" altLang="de-DE">
                <a:solidFill>
                  <a:srgbClr val="9E9E9E"/>
                </a:solidFill>
              </a:rPr>
              <a:t>IFL</a:t>
            </a:r>
          </a:p>
        </p:txBody>
      </p:sp>
    </p:spTree>
    <p:extLst>
      <p:ext uri="{BB962C8B-B14F-4D97-AF65-F5344CB8AC3E}">
        <p14:creationId xmlns:p14="http://schemas.microsoft.com/office/powerpoint/2010/main" val="32667308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115" y="457200"/>
            <a:ext cx="2948354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666" y="987426"/>
            <a:ext cx="4629150" cy="4873625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115" y="2057400"/>
            <a:ext cx="2948354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folHlink"/>
                </a:solidFill>
              </a:defRPr>
            </a:lvl1pPr>
          </a:lstStyle>
          <a:p>
            <a:fld id="{7C431268-4B8D-4E92-9902-68C9FFBF550D}" type="slidenum">
              <a:rPr lang="de-DE" altLang="de-DE">
                <a:solidFill>
                  <a:srgbClr val="808080"/>
                </a:solidFill>
              </a:rPr>
              <a:pPr/>
              <a:t>‹Nr.›</a:t>
            </a:fld>
            <a:endParaRPr lang="de-DE" altLang="de-DE">
              <a:solidFill>
                <a:srgbClr val="808080"/>
              </a:solidFill>
            </a:endParaRPr>
          </a:p>
          <a:p>
            <a:pPr>
              <a:lnSpc>
                <a:spcPct val="125000"/>
              </a:lnSpc>
            </a:pPr>
            <a:r>
              <a:rPr lang="de-DE" altLang="de-DE">
                <a:solidFill>
                  <a:srgbClr val="9E9E9E"/>
                </a:solidFill>
              </a:rPr>
              <a:t>IFL</a:t>
            </a:r>
          </a:p>
        </p:txBody>
      </p:sp>
    </p:spTree>
    <p:extLst>
      <p:ext uri="{BB962C8B-B14F-4D97-AF65-F5344CB8AC3E}">
        <p14:creationId xmlns:p14="http://schemas.microsoft.com/office/powerpoint/2010/main" val="9964954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folHlink"/>
                </a:solidFill>
              </a:defRPr>
            </a:lvl1pPr>
          </a:lstStyle>
          <a:p>
            <a:fld id="{8909DEDF-5EC6-43F8-A7D6-D1BC68B6954B}" type="slidenum">
              <a:rPr lang="de-DE" altLang="de-DE">
                <a:solidFill>
                  <a:srgbClr val="808080"/>
                </a:solidFill>
              </a:rPr>
              <a:pPr/>
              <a:t>‹Nr.›</a:t>
            </a:fld>
            <a:endParaRPr lang="de-DE" altLang="de-DE">
              <a:solidFill>
                <a:srgbClr val="808080"/>
              </a:solidFill>
            </a:endParaRPr>
          </a:p>
          <a:p>
            <a:pPr>
              <a:lnSpc>
                <a:spcPct val="125000"/>
              </a:lnSpc>
            </a:pPr>
            <a:r>
              <a:rPr lang="de-DE" altLang="de-DE">
                <a:solidFill>
                  <a:srgbClr val="9E9E9E"/>
                </a:solidFill>
              </a:rPr>
              <a:t>IFL</a:t>
            </a:r>
          </a:p>
        </p:txBody>
      </p:sp>
    </p:spTree>
    <p:extLst>
      <p:ext uri="{BB962C8B-B14F-4D97-AF65-F5344CB8AC3E}">
        <p14:creationId xmlns:p14="http://schemas.microsoft.com/office/powerpoint/2010/main" val="1987090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2154" y="838200"/>
            <a:ext cx="2110154" cy="5257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51692" y="838200"/>
            <a:ext cx="6189785" cy="52578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folHlink"/>
                </a:solidFill>
              </a:defRPr>
            </a:lvl1pPr>
          </a:lstStyle>
          <a:p>
            <a:fld id="{25013B42-844A-49FC-87D1-B6EA90DD223C}" type="slidenum">
              <a:rPr lang="de-DE" altLang="de-DE">
                <a:solidFill>
                  <a:srgbClr val="808080"/>
                </a:solidFill>
              </a:rPr>
              <a:pPr/>
              <a:t>‹Nr.›</a:t>
            </a:fld>
            <a:endParaRPr lang="de-DE" altLang="de-DE">
              <a:solidFill>
                <a:srgbClr val="808080"/>
              </a:solidFill>
            </a:endParaRPr>
          </a:p>
          <a:p>
            <a:pPr>
              <a:lnSpc>
                <a:spcPct val="125000"/>
              </a:lnSpc>
            </a:pPr>
            <a:r>
              <a:rPr lang="de-DE" altLang="de-DE">
                <a:solidFill>
                  <a:srgbClr val="9E9E9E"/>
                </a:solidFill>
              </a:rPr>
              <a:t>IFL</a:t>
            </a:r>
          </a:p>
        </p:txBody>
      </p:sp>
    </p:spTree>
    <p:extLst>
      <p:ext uri="{BB962C8B-B14F-4D97-AF65-F5344CB8AC3E}">
        <p14:creationId xmlns:p14="http://schemas.microsoft.com/office/powerpoint/2010/main" val="149098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EA488-E5FB-4790-8B47-F2F9C587371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332A6-7175-4C82-9805-1FD833B2D290}" type="datetime1">
              <a:rPr lang="de-DE">
                <a:solidFill>
                  <a:srgbClr val="000000"/>
                </a:solidFill>
              </a:rPr>
              <a:pPr>
                <a:defRPr/>
              </a:pPr>
              <a:t>05.06.2015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33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D4103-621B-4B60-BEE0-BFDF71201D59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32563-8CAE-48EE-8F3A-AD17C9BCCB79}" type="datetime1">
              <a:rPr lang="de-DE">
                <a:solidFill>
                  <a:srgbClr val="000000"/>
                </a:solidFill>
              </a:rPr>
              <a:pPr>
                <a:defRPr/>
              </a:pPr>
              <a:t>05.06.2015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114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E236E-0892-4B94-8535-2395EE5F82E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A8118-E8B0-42A2-B927-E79EECE6A7BC}" type="datetime1">
              <a:rPr lang="de-DE">
                <a:solidFill>
                  <a:srgbClr val="000000"/>
                </a:solidFill>
              </a:rPr>
              <a:pPr>
                <a:defRPr/>
              </a:pPr>
              <a:t>05.06.2015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03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999CE-02D8-40F6-8B49-84D37BC5C21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93E07-DEF0-4783-8417-B1B8CAB7BB28}" type="datetime1">
              <a:rPr lang="de-DE">
                <a:solidFill>
                  <a:srgbClr val="000000"/>
                </a:solidFill>
              </a:rPr>
              <a:pPr>
                <a:defRPr/>
              </a:pPr>
              <a:t>05.06.2015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607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AC853-FEC1-4EFC-A468-A9A60B5F577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772B0-A58F-4204-81F3-C77F5D8EF29A}" type="datetime1">
              <a:rPr lang="de-DE">
                <a:solidFill>
                  <a:srgbClr val="000000"/>
                </a:solidFill>
              </a:rPr>
              <a:pPr>
                <a:defRPr/>
              </a:pPr>
              <a:t>05.06.2015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246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8E156-B0EE-431F-82CB-FADC20551F9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A6DF1-E08A-470B-8388-A94BE0877E27}" type="datetime1">
              <a:rPr lang="de-DE">
                <a:solidFill>
                  <a:srgbClr val="000000"/>
                </a:solidFill>
              </a:rPr>
              <a:pPr>
                <a:defRPr/>
              </a:pPr>
              <a:t>05.06.2015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624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8" y="333379"/>
            <a:ext cx="691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Folientitel durch klicken hinzufügen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Karlsruhe Institute of Technology (KIT).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952" y="6511099"/>
            <a:ext cx="398463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="1"/>
            </a:lvl1pPr>
          </a:lstStyle>
          <a:p>
            <a:pPr eaLnBrk="0" hangingPunct="0">
              <a:defRPr/>
            </a:pPr>
            <a:fld id="{2C8A8F4E-9CEC-4FFD-A197-9EC7F62C9BD5}" type="slidenum">
              <a:rPr lang="de-DE">
                <a:solidFill>
                  <a:srgbClr val="000000"/>
                </a:solidFill>
              </a:rPr>
              <a:pPr eaLnBrk="0" hangingPunct="0"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0037" y="6511093"/>
            <a:ext cx="868363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 eaLnBrk="0" hangingPunct="0">
              <a:defRPr/>
            </a:pPr>
            <a:fld id="{16506D87-D095-49C0-BF93-256E921B6105}" type="datetime1">
              <a:rPr lang="de-DE" b="1">
                <a:solidFill>
                  <a:srgbClr val="000000"/>
                </a:solidFill>
              </a:rPr>
              <a:pPr eaLnBrk="0" hangingPunct="0">
                <a:defRPr/>
              </a:pPr>
              <a:t>05.06.2015</a:t>
            </a:fld>
            <a:endParaRPr lang="de-DE" b="1" dirty="0">
              <a:solidFill>
                <a:srgbClr val="000000"/>
              </a:solidFill>
            </a:endParaRPr>
          </a:p>
        </p:txBody>
      </p:sp>
      <p:pic>
        <p:nvPicPr>
          <p:cNvPr id="1033" name="Picture 13" descr="KIT-Logo-rgb_d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67628" y="333375"/>
            <a:ext cx="10763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 userDrawn="1"/>
        </p:nvSpPr>
        <p:spPr>
          <a:xfrm>
            <a:off x="5508104" y="6484316"/>
            <a:ext cx="320730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de-DE" sz="900" b="1" dirty="0" smtClean="0">
                <a:solidFill>
                  <a:srgbClr val="000000"/>
                </a:solidFill>
              </a:rPr>
              <a:t>©  Institut für Fördertechnik und Logistiksysteme, 2015</a:t>
            </a:r>
            <a:endParaRPr lang="de-DE" sz="900" b="1" dirty="0">
              <a:solidFill>
                <a:srgbClr val="000000"/>
              </a:solidFill>
            </a:endParaRPr>
          </a:p>
        </p:txBody>
      </p:sp>
      <p:pic>
        <p:nvPicPr>
          <p:cNvPr id="10" name="Grafik 9" descr="IFL_sw_ohneText.jpg"/>
          <p:cNvPicPr>
            <a:picLocks noChangeAspect="1"/>
          </p:cNvPicPr>
          <p:nvPr userDrawn="1"/>
        </p:nvPicPr>
        <p:blipFill>
          <a:blip r:embed="rId1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8088" y="6456366"/>
            <a:ext cx="402225" cy="24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7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6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6"/>
        </a:buBlip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6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6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6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6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6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6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6" y="333376"/>
            <a:ext cx="691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Folientitel durch klicken hinzufügen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Karlsruhe Institute of Technology (KIT).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950" y="6511095"/>
            <a:ext cx="398463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="1"/>
            </a:lvl1pPr>
          </a:lstStyle>
          <a:p>
            <a:pPr eaLnBrk="0" hangingPunct="0">
              <a:defRPr/>
            </a:pPr>
            <a:fld id="{2C8A8F4E-9CEC-4FFD-A197-9EC7F62C9BD5}" type="slidenum">
              <a:rPr lang="de-DE">
                <a:solidFill>
                  <a:srgbClr val="000000"/>
                </a:solidFill>
              </a:rPr>
              <a:pPr eaLnBrk="0" hangingPunct="0"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0035" y="6511093"/>
            <a:ext cx="868363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 eaLnBrk="0" hangingPunct="0">
              <a:defRPr/>
            </a:pPr>
            <a:fld id="{16506D87-D095-49C0-BF93-256E921B6105}" type="datetime1">
              <a:rPr lang="de-DE" b="1">
                <a:solidFill>
                  <a:srgbClr val="000000"/>
                </a:solidFill>
              </a:rPr>
              <a:pPr eaLnBrk="0" hangingPunct="0">
                <a:defRPr/>
              </a:pPr>
              <a:t>05.06.2015</a:t>
            </a:fld>
            <a:endParaRPr lang="de-DE" b="1" dirty="0">
              <a:solidFill>
                <a:srgbClr val="000000"/>
              </a:solidFill>
            </a:endParaRPr>
          </a:p>
        </p:txBody>
      </p:sp>
      <p:pic>
        <p:nvPicPr>
          <p:cNvPr id="1033" name="Picture 13" descr="KIT-Logo-rgb_d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67626" y="333375"/>
            <a:ext cx="10763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 userDrawn="1"/>
        </p:nvSpPr>
        <p:spPr>
          <a:xfrm>
            <a:off x="5643620" y="6484316"/>
            <a:ext cx="307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de-DE" sz="900" b="1" dirty="0" smtClean="0">
                <a:solidFill>
                  <a:srgbClr val="000000"/>
                </a:solidFill>
              </a:rPr>
              <a:t>©  Institut für Fördertechnik und Logistiksysteme, 2010</a:t>
            </a:r>
            <a:endParaRPr lang="de-DE" sz="900" b="1" dirty="0">
              <a:solidFill>
                <a:srgbClr val="000000"/>
              </a:solidFill>
            </a:endParaRPr>
          </a:p>
        </p:txBody>
      </p:sp>
      <p:pic>
        <p:nvPicPr>
          <p:cNvPr id="10" name="Grafik 9" descr="IFL_sw_ohneText.jpg"/>
          <p:cNvPicPr>
            <a:picLocks noChangeAspect="1"/>
          </p:cNvPicPr>
          <p:nvPr userDrawn="1"/>
        </p:nvPicPr>
        <p:blipFill>
          <a:blip r:embed="rId1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8088" y="6456362"/>
            <a:ext cx="402225" cy="24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0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6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6"/>
        </a:buBlip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6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6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6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6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6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6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1693" y="838200"/>
            <a:ext cx="844061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85" y="1524000"/>
            <a:ext cx="8088923" cy="45720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351693" y="762000"/>
            <a:ext cx="844061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de-DE" sz="1477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35" name="Picture 11" descr="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769" y="95250"/>
            <a:ext cx="527538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IFL_cmyk_30_ohneZusatz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3" y="25400"/>
            <a:ext cx="984738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0" y="6400800"/>
            <a:ext cx="4220308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25000"/>
              </a:lnSpc>
              <a:defRPr sz="738">
                <a:solidFill>
                  <a:srgbClr val="9E9E9E"/>
                </a:solidFill>
              </a:defRPr>
            </a:lvl1pPr>
          </a:lstStyle>
          <a:p>
            <a:pPr eaLnBrk="0" hangingPunct="0">
              <a:lnSpc>
                <a:spcPct val="100000"/>
              </a:lnSpc>
            </a:pPr>
            <a:fld id="{7BF338B9-B0C9-4E11-9386-8FD470A95A1F}" type="slidenum">
              <a:rPr lang="de-DE" altLang="de-DE" smtClean="0">
                <a:solidFill>
                  <a:srgbClr val="808080"/>
                </a:solidFill>
                <a:latin typeface="Arial" panose="020B0604020202020204" pitchFamily="34" charset="0"/>
              </a:rPr>
              <a:pPr eaLnBrk="0" hangingPunct="0">
                <a:lnSpc>
                  <a:spcPct val="100000"/>
                </a:lnSpc>
              </a:pPr>
              <a:t>‹Nr.›</a:t>
            </a:fld>
            <a:endParaRPr lang="de-DE" altLang="de-DE" smtClean="0">
              <a:solidFill>
                <a:srgbClr val="808080"/>
              </a:solidFill>
              <a:latin typeface="Arial" panose="020B0604020202020204" pitchFamily="34" charset="0"/>
            </a:endParaRPr>
          </a:p>
          <a:p>
            <a:pPr eaLnBrk="0" hangingPunct="0"/>
            <a:r>
              <a:rPr lang="de-DE" altLang="de-DE" smtClean="0">
                <a:latin typeface="Arial" panose="020B0604020202020204" pitchFamily="34" charset="0"/>
              </a:rPr>
              <a:t>IFL</a:t>
            </a:r>
          </a:p>
        </p:txBody>
      </p:sp>
    </p:spTree>
    <p:extLst>
      <p:ext uri="{BB962C8B-B14F-4D97-AF65-F5344CB8AC3E}">
        <p14:creationId xmlns:p14="http://schemas.microsoft.com/office/powerpoint/2010/main" val="274412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846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46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46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46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46" b="1">
          <a:solidFill>
            <a:schemeClr val="tx2"/>
          </a:solidFill>
          <a:latin typeface="Arial" panose="020B0604020202020204" pitchFamily="34" charset="0"/>
        </a:defRPr>
      </a:lvl5pPr>
      <a:lvl6pPr marL="422041" algn="l" rtl="0" eaLnBrk="0" fontAlgn="base" hangingPunct="0">
        <a:spcBef>
          <a:spcPct val="0"/>
        </a:spcBef>
        <a:spcAft>
          <a:spcPct val="0"/>
        </a:spcAft>
        <a:defRPr sz="1846" b="1">
          <a:solidFill>
            <a:schemeClr val="tx2"/>
          </a:solidFill>
          <a:latin typeface="Arial" panose="020B0604020202020204" pitchFamily="34" charset="0"/>
        </a:defRPr>
      </a:lvl6pPr>
      <a:lvl7pPr marL="844083" algn="l" rtl="0" eaLnBrk="0" fontAlgn="base" hangingPunct="0">
        <a:spcBef>
          <a:spcPct val="0"/>
        </a:spcBef>
        <a:spcAft>
          <a:spcPct val="0"/>
        </a:spcAft>
        <a:defRPr sz="1846" b="1">
          <a:solidFill>
            <a:schemeClr val="tx2"/>
          </a:solidFill>
          <a:latin typeface="Arial" panose="020B0604020202020204" pitchFamily="34" charset="0"/>
        </a:defRPr>
      </a:lvl7pPr>
      <a:lvl8pPr marL="1266124" algn="l" rtl="0" eaLnBrk="0" fontAlgn="base" hangingPunct="0">
        <a:spcBef>
          <a:spcPct val="0"/>
        </a:spcBef>
        <a:spcAft>
          <a:spcPct val="0"/>
        </a:spcAft>
        <a:defRPr sz="1846" b="1">
          <a:solidFill>
            <a:schemeClr val="tx2"/>
          </a:solidFill>
          <a:latin typeface="Arial" panose="020B0604020202020204" pitchFamily="34" charset="0"/>
        </a:defRPr>
      </a:lvl8pPr>
      <a:lvl9pPr marL="1688165" algn="l" rtl="0" eaLnBrk="0" fontAlgn="base" hangingPunct="0">
        <a:spcBef>
          <a:spcPct val="0"/>
        </a:spcBef>
        <a:spcAft>
          <a:spcPct val="0"/>
        </a:spcAft>
        <a:defRPr sz="1846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1477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1477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1477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477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477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42.wmf"/><Relationship Id="rId3" Type="http://schemas.openxmlformats.org/officeDocument/2006/relationships/image" Target="../media/image43.emf"/><Relationship Id="rId7" Type="http://schemas.openxmlformats.org/officeDocument/2006/relationships/image" Target="../media/image360.png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9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39.wmf"/><Relationship Id="rId11" Type="http://schemas.openxmlformats.org/officeDocument/2006/relationships/image" Target="../media/image41.wmf"/><Relationship Id="rId5" Type="http://schemas.openxmlformats.org/officeDocument/2006/relationships/oleObject" Target="../embeddings/oleObject8.bin"/><Relationship Id="rId15" Type="http://schemas.openxmlformats.org/officeDocument/2006/relationships/image" Target="../media/image380.png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350.png"/><Relationship Id="rId9" Type="http://schemas.openxmlformats.org/officeDocument/2006/relationships/image" Target="../media/image40.wmf"/><Relationship Id="rId14" Type="http://schemas.openxmlformats.org/officeDocument/2006/relationships/image" Target="../media/image3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6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1.emf"/><Relationship Id="rId17" Type="http://schemas.openxmlformats.org/officeDocument/2006/relationships/image" Target="../media/image36.png"/><Relationship Id="rId2" Type="http://schemas.openxmlformats.org/officeDocument/2006/relationships/tags" Target="../tags/tag2.xml"/><Relationship Id="rId16" Type="http://schemas.openxmlformats.org/officeDocument/2006/relationships/image" Target="../media/image35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0.jpg"/><Relationship Id="rId5" Type="http://schemas.openxmlformats.org/officeDocument/2006/relationships/tags" Target="../tags/tag5.xml"/><Relationship Id="rId15" Type="http://schemas.openxmlformats.org/officeDocument/2006/relationships/image" Target="../media/image34.png"/><Relationship Id="rId10" Type="http://schemas.openxmlformats.org/officeDocument/2006/relationships/image" Target="../media/image29.jpeg"/><Relationship Id="rId19" Type="http://schemas.openxmlformats.org/officeDocument/2006/relationships/image" Target="../media/image38.png"/><Relationship Id="rId4" Type="http://schemas.openxmlformats.org/officeDocument/2006/relationships/tags" Target="../tags/tag4.xml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Analytical computation of sojourn time distributions in </a:t>
            </a:r>
            <a:r>
              <a:rPr lang="en-US" dirty="0" smtClean="0"/>
              <a:t>large scale </a:t>
            </a:r>
            <a:r>
              <a:rPr lang="en-US" dirty="0"/>
              <a:t>conveyer systems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1400" dirty="0"/>
              <a:t>K. </a:t>
            </a:r>
            <a:r>
              <a:rPr lang="de-DE" sz="1400" dirty="0" smtClean="0"/>
              <a:t>Furmans (KA), </a:t>
            </a:r>
            <a:r>
              <a:rPr lang="de-DE" sz="1400" dirty="0"/>
              <a:t>T. </a:t>
            </a:r>
            <a:r>
              <a:rPr lang="de-DE" sz="1400" dirty="0" smtClean="0"/>
              <a:t>Schmidt (DD), </a:t>
            </a:r>
            <a:r>
              <a:rPr lang="de-DE" sz="1400" dirty="0"/>
              <a:t>I. </a:t>
            </a:r>
            <a:r>
              <a:rPr lang="de-DE" sz="1400" dirty="0" smtClean="0"/>
              <a:t>Meinhardt (DD), </a:t>
            </a:r>
            <a:r>
              <a:rPr lang="de-DE" sz="1400" dirty="0"/>
              <a:t>M. </a:t>
            </a:r>
            <a:r>
              <a:rPr lang="de-DE" sz="1400" dirty="0" smtClean="0"/>
              <a:t>Epp</a:t>
            </a:r>
            <a:r>
              <a:rPr lang="de-DE" sz="1400" dirty="0"/>
              <a:t> (KA)</a:t>
            </a:r>
            <a:r>
              <a:rPr lang="de-DE" sz="1400" dirty="0" smtClean="0"/>
              <a:t>, </a:t>
            </a:r>
            <a:r>
              <a:rPr lang="de-DE" sz="1400" dirty="0"/>
              <a:t>M. </a:t>
            </a:r>
            <a:r>
              <a:rPr lang="de-DE" sz="1400" dirty="0" smtClean="0"/>
              <a:t>Rimmele</a:t>
            </a:r>
            <a:r>
              <a:rPr lang="de-DE" sz="1400" dirty="0"/>
              <a:t> (KA</a:t>
            </a:r>
            <a:r>
              <a:rPr lang="de-DE" sz="1400" dirty="0" smtClean="0"/>
              <a:t>)</a:t>
            </a:r>
            <a:br>
              <a:rPr lang="de-DE" sz="1400" dirty="0" smtClean="0"/>
            </a:br>
            <a:r>
              <a:rPr lang="de-DE" sz="1400" dirty="0" smtClean="0"/>
              <a:t>DD: TU Dresden, Germany</a:t>
            </a:r>
            <a:br>
              <a:rPr lang="de-DE" sz="1400" dirty="0" smtClean="0"/>
            </a:br>
            <a:r>
              <a:rPr lang="de-DE" sz="1400" dirty="0" smtClean="0"/>
              <a:t>KA: Karlsruhe Institute of Technology, Germany</a:t>
            </a:r>
            <a:endParaRPr lang="de-DE" sz="1400" dirty="0"/>
          </a:p>
        </p:txBody>
      </p:sp>
      <p:sp>
        <p:nvSpPr>
          <p:cNvPr id="4" name="Band nach unten 3"/>
          <p:cNvSpPr/>
          <p:nvPr/>
        </p:nvSpPr>
        <p:spPr>
          <a:xfrm>
            <a:off x="5868144" y="2996952"/>
            <a:ext cx="3168352" cy="864286"/>
          </a:xfrm>
          <a:prstGeom prst="ribbon">
            <a:avLst>
              <a:gd name="adj1" fmla="val 16667"/>
              <a:gd name="adj2" fmla="val 735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Supported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DFG-</a:t>
            </a:r>
            <a:r>
              <a:rPr lang="de-DE" dirty="0" err="1" smtClean="0"/>
              <a:t>grant</a:t>
            </a:r>
            <a:r>
              <a:rPr lang="de-DE" dirty="0" smtClean="0"/>
              <a:t> 273/12-1 </a:t>
            </a:r>
            <a:br>
              <a:rPr lang="de-DE" dirty="0" smtClean="0"/>
            </a:br>
            <a:r>
              <a:rPr lang="de-DE" dirty="0" smtClean="0"/>
              <a:t>273/12-2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177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Embedded </a:t>
            </a:r>
            <a:r>
              <a:rPr lang="de-DE" dirty="0" err="1" smtClean="0"/>
              <a:t>Markov</a:t>
            </a:r>
            <a:r>
              <a:rPr lang="de-DE" dirty="0" smtClean="0"/>
              <a:t>-Chains: </a:t>
            </a:r>
            <a:br>
              <a:rPr lang="de-DE" dirty="0" smtClean="0"/>
            </a:br>
            <a:r>
              <a:rPr lang="de-DE" dirty="0" err="1" smtClean="0"/>
              <a:t>Mathematical</a:t>
            </a:r>
            <a:r>
              <a:rPr lang="de-DE" dirty="0" smtClean="0"/>
              <a:t> </a:t>
            </a:r>
            <a:r>
              <a:rPr lang="de-DE" dirty="0" err="1" smtClean="0"/>
              <a:t>Modelling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news</a:t>
            </a:r>
            <a:endParaRPr lang="de-DE" dirty="0" smtClean="0"/>
          </a:p>
          <a:p>
            <a:pPr lvl="1"/>
            <a:r>
              <a:rPr lang="de-DE" dirty="0" smtClean="0"/>
              <a:t>All imaginable </a:t>
            </a:r>
            <a:r>
              <a:rPr lang="de-DE" dirty="0" err="1" smtClean="0"/>
              <a:t>problems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modelled</a:t>
            </a:r>
            <a:endParaRPr lang="de-DE" dirty="0" smtClean="0"/>
          </a:p>
          <a:p>
            <a:pPr lvl="1"/>
            <a:endParaRPr lang="de-DE" dirty="0" smtClean="0"/>
          </a:p>
          <a:p>
            <a:r>
              <a:rPr lang="de-DE" dirty="0" smtClean="0"/>
              <a:t>The </a:t>
            </a:r>
            <a:r>
              <a:rPr lang="de-DE" dirty="0" err="1" smtClean="0"/>
              <a:t>bad</a:t>
            </a:r>
            <a:r>
              <a:rPr lang="de-DE" dirty="0" smtClean="0"/>
              <a:t> </a:t>
            </a:r>
            <a:r>
              <a:rPr lang="de-DE" dirty="0" err="1" smtClean="0"/>
              <a:t>news</a:t>
            </a:r>
            <a:endParaRPr lang="de-DE" dirty="0" smtClean="0"/>
          </a:p>
          <a:p>
            <a:pPr lvl="1"/>
            <a:r>
              <a:rPr lang="de-DE" dirty="0" err="1" smtClean="0"/>
              <a:t>Computation</a:t>
            </a:r>
            <a:r>
              <a:rPr lang="de-DE" dirty="0" smtClean="0"/>
              <a:t> </a:t>
            </a:r>
            <a:r>
              <a:rPr lang="de-DE" dirty="0" err="1" smtClean="0"/>
              <a:t>times</a:t>
            </a:r>
            <a:r>
              <a:rPr lang="de-DE" dirty="0" smtClean="0"/>
              <a:t> </a:t>
            </a:r>
            <a:r>
              <a:rPr lang="de-DE" dirty="0" err="1" smtClean="0"/>
              <a:t>might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too</a:t>
            </a:r>
            <a:r>
              <a:rPr lang="de-DE" dirty="0" smtClean="0"/>
              <a:t> </a:t>
            </a:r>
            <a:r>
              <a:rPr lang="de-DE" dirty="0" err="1" smtClean="0"/>
              <a:t>long</a:t>
            </a:r>
            <a:endParaRPr lang="de-DE" dirty="0" smtClean="0"/>
          </a:p>
          <a:p>
            <a:pPr lvl="1"/>
            <a:endParaRPr lang="de-DE" dirty="0"/>
          </a:p>
          <a:p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common</a:t>
            </a:r>
            <a:r>
              <a:rPr lang="de-DE" dirty="0" smtClean="0"/>
              <a:t> </a:t>
            </a:r>
            <a:r>
              <a:rPr lang="de-DE" dirty="0" err="1" smtClean="0"/>
              <a:t>pattern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7D351A0-D948-421B-BDED-A68D96FF318A}" type="datetime1">
              <a:rPr lang="de-DE" smtClean="0">
                <a:solidFill>
                  <a:srgbClr val="000000"/>
                </a:solidFill>
              </a:rPr>
              <a:pPr>
                <a:defRPr/>
              </a:pPr>
              <a:t>05.06.2015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69B2E4-AADA-48BB-93FE-B584436051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461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New </a:t>
            </a:r>
            <a:r>
              <a:rPr lang="de-DE" dirty="0" err="1" smtClean="0"/>
              <a:t>building</a:t>
            </a:r>
            <a:r>
              <a:rPr lang="de-DE" dirty="0" smtClean="0"/>
              <a:t> </a:t>
            </a:r>
            <a:r>
              <a:rPr lang="de-DE" dirty="0" err="1" smtClean="0"/>
              <a:t>blocks</a:t>
            </a:r>
            <a:r>
              <a:rPr lang="de-DE" dirty="0" smtClean="0"/>
              <a:t> – a simple </a:t>
            </a:r>
            <a:r>
              <a:rPr lang="de-DE" dirty="0" err="1" smtClean="0"/>
              <a:t>example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7D351A0-D948-421B-BDED-A68D96FF318A}" type="datetime1">
              <a:rPr lang="de-DE" smtClean="0">
                <a:solidFill>
                  <a:srgbClr val="000000"/>
                </a:solidFill>
              </a:rPr>
              <a:pPr>
                <a:defRPr/>
              </a:pPr>
              <a:t>05.06.2015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69B2E4-AADA-48BB-93FE-B584436051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6" name="Grafi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15" y="1772816"/>
            <a:ext cx="3591560" cy="15474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1834567" y="119675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The </a:t>
            </a:r>
            <a:r>
              <a:rPr lang="de-DE" dirty="0" err="1" smtClean="0"/>
              <a:t>task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4057975" y="1401999"/>
                <a:ext cx="4979248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/>
                  <a:t>Service time </a:t>
                </a:r>
                <a:r>
                  <a:rPr lang="de-DE" sz="1400" dirty="0" err="1" smtClean="0"/>
                  <a:t>distribution</a:t>
                </a:r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𝑏𝑠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r>
                  <a:rPr lang="en-US" sz="1400" dirty="0" smtClean="0"/>
                  <a:t>(</a:t>
                </a:r>
                <a:r>
                  <a:rPr lang="en-US" sz="1400" dirty="0"/>
                  <a:t>sources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=1,2</m:t>
                    </m:r>
                  </m:oMath>
                </a14:m>
                <a:r>
                  <a:rPr lang="en-US" sz="1400" dirty="0" smtClean="0"/>
                  <a:t>.):</a:t>
                </a:r>
                <a:endParaRPr lang="de-DE" sz="1400" dirty="0" smtClean="0"/>
              </a:p>
              <a:p>
                <a:r>
                  <a:rPr lang="de-DE" sz="1400" dirty="0" smtClean="0"/>
                  <a:t>	-&gt; </a:t>
                </a:r>
                <a:r>
                  <a:rPr lang="de-DE" sz="1400" dirty="0" err="1" smtClean="0"/>
                  <a:t>probability</a:t>
                </a:r>
                <a:r>
                  <a:rPr lang="de-DE" sz="1400" dirty="0" smtClean="0"/>
                  <a:t> </a:t>
                </a:r>
                <a:r>
                  <a:rPr lang="en-US" altLang="de-DE" sz="1400" i="1" dirty="0" err="1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fa,</a:t>
                </a:r>
                <a:r>
                  <a:rPr lang="en-US" altLang="de-DE" sz="1400" i="1" dirty="0" err="1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de-DE" sz="1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400" dirty="0" smtClean="0"/>
                  <a:t>of </a:t>
                </a:r>
                <a:r>
                  <a:rPr lang="de-DE" sz="1400" dirty="0" err="1" smtClean="0"/>
                  <a:t>two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consecutive</a:t>
                </a:r>
                <a:r>
                  <a:rPr lang="de-DE" sz="1400" dirty="0" smtClean="0"/>
                  <a:t> </a:t>
                </a:r>
              </a:p>
              <a:p>
                <a:r>
                  <a:rPr lang="de-DE" sz="1400" dirty="0" smtClean="0"/>
                  <a:t>	</a:t>
                </a:r>
                <a:r>
                  <a:rPr lang="de-DE" sz="1400" dirty="0" err="1" smtClean="0"/>
                  <a:t>conveying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units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for</a:t>
                </a:r>
                <a:r>
                  <a:rPr lang="de-DE" sz="1400" dirty="0" smtClean="0"/>
                  <a:t> same </a:t>
                </a:r>
                <a:r>
                  <a:rPr lang="de-DE" sz="1400" dirty="0" err="1" smtClean="0"/>
                  <a:t>direction</a:t>
                </a:r>
                <a:endParaRPr lang="de-DE" sz="1400" dirty="0" smtClean="0"/>
              </a:p>
              <a:p>
                <a:r>
                  <a:rPr lang="de-DE" sz="1400" dirty="0"/>
                  <a:t>	</a:t>
                </a:r>
                <a:r>
                  <a:rPr lang="de-DE" sz="1400" dirty="0" smtClean="0"/>
                  <a:t>= </a:t>
                </a:r>
                <a:r>
                  <a:rPr lang="de-DE" sz="1400" dirty="0" err="1" smtClean="0"/>
                  <a:t>probability</a:t>
                </a:r>
                <a:r>
                  <a:rPr lang="de-DE" sz="1400" dirty="0" smtClean="0"/>
                  <a:t> of </a:t>
                </a:r>
                <a:r>
                  <a:rPr lang="de-DE" sz="1400" dirty="0" err="1" smtClean="0"/>
                  <a:t>interarrival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times</a:t>
                </a:r>
                <a:r>
                  <a:rPr lang="de-DE" sz="1400" dirty="0" smtClean="0"/>
                  <a:t> </a:t>
                </a:r>
                <a:r>
                  <a:rPr lang="en-US" altLang="de-DE" sz="1400" i="1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aa </a:t>
                </a:r>
                <a:r>
                  <a:rPr lang="en-US" altLang="de-DE" sz="1400" i="1" dirty="0" smtClean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400" dirty="0" err="1" smtClean="0"/>
                  <a:t>smaller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than</a:t>
                </a:r>
                <a:r>
                  <a:rPr lang="de-DE" sz="1400" dirty="0" smtClean="0"/>
                  <a:t>  </a:t>
                </a:r>
                <a:br>
                  <a:rPr lang="de-DE" sz="1400" dirty="0" smtClean="0"/>
                </a:br>
                <a:r>
                  <a:rPr lang="de-DE" sz="1400" dirty="0" smtClean="0"/>
                  <a:t>	residual </a:t>
                </a:r>
                <a:r>
                  <a:rPr lang="de-DE" sz="1400" dirty="0" err="1" smtClean="0"/>
                  <a:t>interarrivaltime</a:t>
                </a:r>
                <a:r>
                  <a:rPr lang="de-DE" sz="1400" dirty="0" smtClean="0"/>
                  <a:t>  </a:t>
                </a:r>
                <a:r>
                  <a:rPr lang="de-DE" sz="1400" dirty="0" err="1" smtClean="0"/>
                  <a:t>for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other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direction</a:t>
                </a:r>
                <a:r>
                  <a:rPr lang="de-DE" sz="1400" dirty="0" smtClean="0"/>
                  <a:t> </a:t>
                </a:r>
                <a:r>
                  <a:rPr lang="en-US" altLang="de-DE" sz="1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de-DE" sz="1400" i="1" dirty="0" err="1" smtClean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de-DE" sz="1400" i="1" dirty="0" err="1" smtClean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de-DE" sz="1400" dirty="0" smtClean="0"/>
              </a:p>
              <a:p>
                <a:endParaRPr lang="de-DE" sz="1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975" y="1401999"/>
                <a:ext cx="4979248" cy="1384995"/>
              </a:xfrm>
              <a:prstGeom prst="rect">
                <a:avLst/>
              </a:prstGeom>
              <a:blipFill rotWithShape="0">
                <a:blip r:embed="rId4"/>
                <a:stretch>
                  <a:fillRect l="-368" t="-8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836203"/>
              </p:ext>
            </p:extLst>
          </p:nvPr>
        </p:nvGraphicFramePr>
        <p:xfrm>
          <a:off x="4427984" y="2600911"/>
          <a:ext cx="3930791" cy="755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r:id="rId5" imgW="1866900" imgH="368300" progId="Equation.DSMT4">
                  <p:embed/>
                </p:oleObj>
              </mc:Choice>
              <mc:Fallback>
                <p:oleObj r:id="rId5" imgW="1866900" imgH="368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2600911"/>
                        <a:ext cx="3930791" cy="7554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619672" y="509508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506415" y="3717032"/>
                <a:ext cx="7893379" cy="418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err="1" smtClean="0"/>
                  <a:t>Shifting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probabilities</a:t>
                </a:r>
                <a:r>
                  <a:rPr lang="de-DE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routing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probability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 from source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to sink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:</a:t>
                </a:r>
                <a:endParaRPr lang="de-DE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15" y="3717032"/>
                <a:ext cx="7893379" cy="418961"/>
              </a:xfrm>
              <a:prstGeom prst="rect">
                <a:avLst/>
              </a:prstGeom>
              <a:blipFill rotWithShape="0">
                <a:blip r:embed="rId7"/>
                <a:stretch>
                  <a:fillRect l="-618" t="-8824" b="-117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611560" y="4094584"/>
            <a:ext cx="1068484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125700"/>
              </p:ext>
            </p:extLst>
          </p:nvPr>
        </p:nvGraphicFramePr>
        <p:xfrm>
          <a:off x="611560" y="4094585"/>
          <a:ext cx="2878171" cy="438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r:id="rId8" imgW="1358310" imgH="215806" progId="Equation.DSMT4">
                  <p:embed/>
                </p:oleObj>
              </mc:Choice>
              <mc:Fallback>
                <p:oleObj r:id="rId8" imgW="1358310" imgH="215806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094585"/>
                        <a:ext cx="2878171" cy="4381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857811"/>
              </p:ext>
            </p:extLst>
          </p:nvPr>
        </p:nvGraphicFramePr>
        <p:xfrm>
          <a:off x="4499992" y="4089718"/>
          <a:ext cx="2645426" cy="406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r:id="rId10" imgW="1345616" imgH="215806" progId="Equation.DSMT4">
                  <p:embed/>
                </p:oleObj>
              </mc:Choice>
              <mc:Fallback>
                <p:oleObj r:id="rId10" imgW="1345616" imgH="215806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4089718"/>
                        <a:ext cx="2645426" cy="4069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-610219" y="5239390"/>
            <a:ext cx="144751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229897"/>
              </p:ext>
            </p:extLst>
          </p:nvPr>
        </p:nvGraphicFramePr>
        <p:xfrm>
          <a:off x="3563888" y="5162008"/>
          <a:ext cx="1558586" cy="42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r:id="rId12" imgW="621760" imgH="177646" progId="Equation.DSMT4">
                  <p:embed/>
                </p:oleObj>
              </mc:Choice>
              <mc:Fallback>
                <p:oleObj r:id="rId12" imgW="621760" imgH="177646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5162008"/>
                        <a:ext cx="1558586" cy="4247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506415" y="4555230"/>
                <a:ext cx="8352415" cy="9729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err="1" smtClean="0"/>
                  <a:t>Shifting</a:t>
                </a:r>
                <a:r>
                  <a:rPr lang="de-DE" dirty="0" smtClean="0"/>
                  <a:t> time </a:t>
                </a:r>
                <a:r>
                  <a:rPr lang="de-DE" dirty="0" err="1" smtClean="0"/>
                  <a:t>distribution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de-DE" dirty="0" smtClean="0"/>
                  <a:t>: </a:t>
                </a:r>
                <a:r>
                  <a:rPr lang="de-DE" dirty="0" err="1" smtClean="0"/>
                  <a:t>shifting</a:t>
                </a:r>
                <a:r>
                  <a:rPr lang="de-DE" dirty="0" smtClean="0"/>
                  <a:t> </a:t>
                </a:r>
                <a:r>
                  <a:rPr lang="en-US" dirty="0"/>
                  <a:t>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de-DE" dirty="0" err="1" smtClean="0"/>
                  <a:t>wheighted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shifting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probability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de-DE" dirty="0" smtClean="0"/>
              </a:p>
              <a:p>
                <a:r>
                  <a:rPr lang="en-US" dirty="0" smtClean="0"/>
                  <a:t>Conveying </a:t>
                </a:r>
                <a:r>
                  <a:rPr lang="en-US" dirty="0"/>
                  <a:t>time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: weighting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 with routing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de-DE" dirty="0" smtClean="0"/>
              </a:p>
              <a:p>
                <a:r>
                  <a:rPr lang="de-DE" dirty="0" smtClean="0"/>
                  <a:t>Service time </a:t>
                </a:r>
                <a:r>
                  <a:rPr lang="de-DE" dirty="0" err="1" smtClean="0"/>
                  <a:t>distribution</a:t>
                </a:r>
                <a:r>
                  <a:rPr lang="de-DE" dirty="0" smtClean="0"/>
                  <a:t>: </a:t>
                </a:r>
                <a:endParaRPr lang="de-DE" dirty="0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15" y="4555230"/>
                <a:ext cx="8352415" cy="972959"/>
              </a:xfrm>
              <a:prstGeom prst="rect">
                <a:avLst/>
              </a:prstGeom>
              <a:blipFill rotWithShape="0">
                <a:blip r:embed="rId14"/>
                <a:stretch>
                  <a:fillRect l="-584" t="-3125" b="-93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Gerade Verbindung mit Pfeil 22"/>
          <p:cNvCxnSpPr/>
          <p:nvPr/>
        </p:nvCxnSpPr>
        <p:spPr>
          <a:xfrm>
            <a:off x="1187624" y="1566084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hteck 24"/>
              <p:cNvSpPr/>
              <p:nvPr/>
            </p:nvSpPr>
            <p:spPr>
              <a:xfrm>
                <a:off x="1292799" y="1214708"/>
                <a:ext cx="4365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5" name="Rechtec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799" y="1214708"/>
                <a:ext cx="436593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2" name="Bogen 321"/>
          <p:cNvSpPr/>
          <p:nvPr/>
        </p:nvSpPr>
        <p:spPr>
          <a:xfrm>
            <a:off x="827584" y="2398351"/>
            <a:ext cx="792088" cy="648072"/>
          </a:xfrm>
          <a:prstGeom prst="arc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3" name="Rechteck 322"/>
              <p:cNvSpPr/>
              <p:nvPr/>
            </p:nvSpPr>
            <p:spPr>
              <a:xfrm>
                <a:off x="1390154" y="2230699"/>
                <a:ext cx="4590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23" name="Rechteck 3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154" y="2230699"/>
                <a:ext cx="459036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323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6"/>
          <a:stretch/>
        </p:blipFill>
        <p:spPr bwMode="auto">
          <a:xfrm>
            <a:off x="4932040" y="3501008"/>
            <a:ext cx="4101282" cy="236167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New </a:t>
            </a:r>
            <a:r>
              <a:rPr lang="de-DE" dirty="0" err="1"/>
              <a:t>building</a:t>
            </a:r>
            <a:r>
              <a:rPr lang="de-DE" dirty="0"/>
              <a:t> </a:t>
            </a:r>
            <a:r>
              <a:rPr lang="de-DE" dirty="0" err="1"/>
              <a:t>blocks</a:t>
            </a:r>
            <a:r>
              <a:rPr lang="de-DE" dirty="0"/>
              <a:t> – a simple </a:t>
            </a:r>
            <a:r>
              <a:rPr lang="de-DE" dirty="0" err="1"/>
              <a:t>example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Quality of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approximation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7D351A0-D948-421B-BDED-A68D96FF318A}" type="datetime1">
              <a:rPr lang="de-DE" smtClean="0">
                <a:solidFill>
                  <a:srgbClr val="000000"/>
                </a:solidFill>
              </a:rPr>
              <a:pPr>
                <a:defRPr/>
              </a:pPr>
              <a:t>05.06.2015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69B2E4-AADA-48BB-93FE-B584436051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7" name="Grafik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1"/>
          <a:stretch/>
        </p:blipFill>
        <p:spPr bwMode="auto">
          <a:xfrm>
            <a:off x="107504" y="1790961"/>
            <a:ext cx="4940166" cy="2945036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9226329"/>
                  </p:ext>
                </p:extLst>
              </p:nvPr>
            </p:nvGraphicFramePr>
            <p:xfrm>
              <a:off x="5292329" y="1198563"/>
              <a:ext cx="3456384" cy="97205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22038"/>
                    <a:gridCol w="750170"/>
                    <a:gridCol w="1584176"/>
                  </a:tblGrid>
                  <a:tr h="107950">
                    <a:tc>
                      <a:txBody>
                        <a:bodyPr/>
                        <a:lstStyle/>
                        <a:p>
                          <a:pPr indent="180340" algn="ctr">
                            <a:spcAft>
                              <a:spcPts val="0"/>
                            </a:spcAft>
                          </a:pPr>
                          <a:r>
                            <a:rPr lang="de-DE" sz="900" dirty="0">
                              <a:effectLst/>
                            </a:rPr>
                            <a:t>Parameter type</a:t>
                          </a:r>
                          <a:endParaRPr lang="de-DE" sz="9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80340" algn="ctr">
                            <a:spcAft>
                              <a:spcPts val="0"/>
                            </a:spcAft>
                          </a:pPr>
                          <a:r>
                            <a:rPr lang="de-DE" sz="900" dirty="0">
                              <a:effectLst/>
                            </a:rPr>
                            <a:t>Cases</a:t>
                          </a:r>
                          <a:endParaRPr lang="de-DE" sz="9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80340" algn="l">
                            <a:spcAft>
                              <a:spcPts val="0"/>
                            </a:spcAft>
                          </a:pPr>
                          <a:r>
                            <a:rPr lang="de-DE" sz="900">
                              <a:effectLst/>
                            </a:rPr>
                            <a:t>Value</a:t>
                          </a:r>
                          <a:endParaRPr lang="de-DE" sz="9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07950">
                    <a:tc>
                      <a:txBody>
                        <a:bodyPr/>
                        <a:lstStyle/>
                        <a:p>
                          <a:pPr indent="180340"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de-DE" sz="900">
                                  <a:effectLst/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oMath>
                          </a14:m>
                          <a:r>
                            <a:rPr lang="de-DE" sz="900">
                              <a:effectLst/>
                            </a:rPr>
                            <a:t> </a:t>
                          </a:r>
                          <a:endParaRPr lang="de-DE" sz="9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80340" algn="ctr">
                            <a:spcAft>
                              <a:spcPts val="0"/>
                            </a:spcAft>
                          </a:pPr>
                          <a:r>
                            <a:rPr lang="de-DE" sz="900" dirty="0">
                              <a:effectLst/>
                            </a:rPr>
                            <a:t>3</a:t>
                          </a:r>
                          <a:endParaRPr lang="de-DE" sz="9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80340" algn="l">
                            <a:spcAft>
                              <a:spcPts val="0"/>
                            </a:spcAft>
                          </a:pPr>
                          <a:r>
                            <a:rPr lang="de-DE" sz="900">
                              <a:effectLst/>
                            </a:rPr>
                            <a:t>0.5, 0.75, 0.95</a:t>
                          </a:r>
                          <a:endParaRPr lang="de-DE" sz="9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07950">
                    <a:tc>
                      <a:txBody>
                        <a:bodyPr/>
                        <a:lstStyle/>
                        <a:p>
                          <a:pPr indent="180340"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9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900">
                                      <a:effectLst/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de-DE" sz="9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de-DE" sz="900">
                              <a:effectLst/>
                            </a:rPr>
                            <a:t> </a:t>
                          </a:r>
                          <a:endParaRPr lang="de-DE" sz="9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80340" algn="ctr">
                            <a:spcAft>
                              <a:spcPts val="0"/>
                            </a:spcAft>
                          </a:pPr>
                          <a:r>
                            <a:rPr lang="de-DE" sz="900" dirty="0">
                              <a:effectLst/>
                            </a:rPr>
                            <a:t>5</a:t>
                          </a:r>
                          <a:endParaRPr lang="de-DE" sz="9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80340" algn="l">
                            <a:spcAft>
                              <a:spcPts val="0"/>
                            </a:spcAft>
                          </a:pPr>
                          <a:r>
                            <a:rPr lang="de-DE" sz="900">
                              <a:effectLst/>
                            </a:rPr>
                            <a:t>0.1, 0.25, 0.5, 0.75, 0.9</a:t>
                          </a:r>
                          <a:endParaRPr lang="de-DE" sz="9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07950">
                    <a:tc>
                      <a:txBody>
                        <a:bodyPr/>
                        <a:lstStyle/>
                        <a:p>
                          <a:pPr indent="180340"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9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900">
                                      <a:effectLst/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de-DE" sz="900"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sz="900">
                                      <a:effectLst/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de-DE" sz="900"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sz="9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900"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sz="900">
                                      <a:effectLst/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de-DE" sz="900"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sz="9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900"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sz="9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de-DE" sz="9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de-DE" sz="900">
                              <a:effectLst/>
                            </a:rPr>
                            <a:t> </a:t>
                          </a:r>
                          <a:endParaRPr lang="de-DE" sz="9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80340" algn="ctr">
                            <a:spcAft>
                              <a:spcPts val="0"/>
                            </a:spcAft>
                          </a:pPr>
                          <a:r>
                            <a:rPr lang="de-DE" sz="900" dirty="0">
                              <a:effectLst/>
                            </a:rPr>
                            <a:t>2</a:t>
                          </a:r>
                          <a:endParaRPr lang="de-DE" sz="9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80340" algn="l">
                            <a:spcAft>
                              <a:spcPts val="0"/>
                            </a:spcAft>
                          </a:pPr>
                          <a:r>
                            <a:rPr lang="de-DE" sz="900" dirty="0">
                              <a:effectLst/>
                            </a:rPr>
                            <a:t>(2,4,2), (4,6,4)</a:t>
                          </a:r>
                          <a:endParaRPr lang="de-DE" sz="9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07950">
                    <a:tc>
                      <a:txBody>
                        <a:bodyPr/>
                        <a:lstStyle/>
                        <a:p>
                          <a:pPr indent="180340"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9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900">
                                      <a:effectLst/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sz="900">
                                      <a:effectLst/>
                                      <a:latin typeface="Cambria Math" panose="02040503050406030204" pitchFamily="18" charset="0"/>
                                    </a:rPr>
                                    <m:t>1,1</m:t>
                                  </m:r>
                                </m:sub>
                              </m:sSub>
                            </m:oMath>
                          </a14:m>
                          <a:r>
                            <a:rPr lang="de-DE" sz="900">
                              <a:effectLst/>
                            </a:rPr>
                            <a:t> </a:t>
                          </a:r>
                          <a:endParaRPr lang="de-DE" sz="9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80340" algn="ctr">
                            <a:spcAft>
                              <a:spcPts val="0"/>
                            </a:spcAft>
                          </a:pPr>
                          <a:r>
                            <a:rPr lang="de-DE" sz="900">
                              <a:effectLst/>
                            </a:rPr>
                            <a:t>5</a:t>
                          </a:r>
                          <a:endParaRPr lang="de-DE" sz="9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80340" algn="l">
                            <a:spcAft>
                              <a:spcPts val="0"/>
                            </a:spcAft>
                          </a:pPr>
                          <a:r>
                            <a:rPr lang="de-DE" sz="900" dirty="0">
                              <a:effectLst/>
                            </a:rPr>
                            <a:t>0.1, 0.25, 0.5, 0.75, 0.9</a:t>
                          </a:r>
                          <a:endParaRPr lang="de-DE" sz="9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07950">
                    <a:tc>
                      <a:txBody>
                        <a:bodyPr/>
                        <a:lstStyle/>
                        <a:p>
                          <a:pPr indent="180340"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9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900">
                                      <a:effectLst/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sz="900">
                                      <a:effectLst/>
                                      <a:latin typeface="Cambria Math" panose="02040503050406030204" pitchFamily="18" charset="0"/>
                                    </a:rPr>
                                    <m:t>2,1</m:t>
                                  </m:r>
                                </m:sub>
                              </m:sSub>
                            </m:oMath>
                          </a14:m>
                          <a:r>
                            <a:rPr lang="de-DE" sz="900">
                              <a:effectLst/>
                            </a:rPr>
                            <a:t> </a:t>
                          </a:r>
                          <a:endParaRPr lang="de-DE" sz="9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80340" algn="ctr">
                            <a:spcAft>
                              <a:spcPts val="0"/>
                            </a:spcAft>
                          </a:pPr>
                          <a:r>
                            <a:rPr lang="de-DE" sz="900" dirty="0">
                              <a:effectLst/>
                            </a:rPr>
                            <a:t>5</a:t>
                          </a:r>
                          <a:endParaRPr lang="de-DE" sz="9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80340" algn="l">
                            <a:spcAft>
                              <a:spcPts val="0"/>
                            </a:spcAft>
                          </a:pPr>
                          <a:r>
                            <a:rPr lang="de-DE" sz="900" dirty="0">
                              <a:effectLst/>
                            </a:rPr>
                            <a:t>0.1, 0.25, 0.5, 0.75, 0.9</a:t>
                          </a:r>
                          <a:endParaRPr lang="de-DE" sz="9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9226329"/>
                  </p:ext>
                </p:extLst>
              </p:nvPr>
            </p:nvGraphicFramePr>
            <p:xfrm>
              <a:off x="5292329" y="1198563"/>
              <a:ext cx="3456384" cy="102431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22038"/>
                    <a:gridCol w="750170"/>
                    <a:gridCol w="1584176"/>
                  </a:tblGrid>
                  <a:tr h="274320">
                    <a:tc>
                      <a:txBody>
                        <a:bodyPr/>
                        <a:lstStyle/>
                        <a:p>
                          <a:pPr indent="180340" algn="ctr">
                            <a:spcAft>
                              <a:spcPts val="0"/>
                            </a:spcAft>
                          </a:pPr>
                          <a:r>
                            <a:rPr lang="de-DE" sz="900" dirty="0">
                              <a:effectLst/>
                            </a:rPr>
                            <a:t>Parameter type</a:t>
                          </a:r>
                          <a:endParaRPr lang="de-DE" sz="9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80340" algn="ctr">
                            <a:spcAft>
                              <a:spcPts val="0"/>
                            </a:spcAft>
                          </a:pPr>
                          <a:r>
                            <a:rPr lang="de-DE" sz="900" dirty="0">
                              <a:effectLst/>
                            </a:rPr>
                            <a:t>Cases</a:t>
                          </a:r>
                          <a:endParaRPr lang="de-DE" sz="9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80340" algn="l">
                            <a:spcAft>
                              <a:spcPts val="0"/>
                            </a:spcAft>
                          </a:pPr>
                          <a:r>
                            <a:rPr lang="de-DE" sz="900">
                              <a:effectLst/>
                            </a:rPr>
                            <a:t>Value</a:t>
                          </a:r>
                          <a:endParaRPr lang="de-DE" sz="9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3716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543" t="-226087" r="-210870" b="-478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180340" algn="ctr">
                            <a:spcAft>
                              <a:spcPts val="0"/>
                            </a:spcAft>
                          </a:pPr>
                          <a:r>
                            <a:rPr lang="de-DE" sz="900" dirty="0">
                              <a:effectLst/>
                            </a:rPr>
                            <a:t>3</a:t>
                          </a:r>
                          <a:endParaRPr lang="de-DE" sz="9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80340" algn="l">
                            <a:spcAft>
                              <a:spcPts val="0"/>
                            </a:spcAft>
                          </a:pPr>
                          <a:r>
                            <a:rPr lang="de-DE" sz="900">
                              <a:effectLst/>
                            </a:rPr>
                            <a:t>0.5, 0.75, 0.95</a:t>
                          </a:r>
                          <a:endParaRPr lang="de-DE" sz="9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3716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543" t="-326087" r="-210870" b="-378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180340" algn="ctr">
                            <a:spcAft>
                              <a:spcPts val="0"/>
                            </a:spcAft>
                          </a:pPr>
                          <a:r>
                            <a:rPr lang="de-DE" sz="900" dirty="0">
                              <a:effectLst/>
                            </a:rPr>
                            <a:t>5</a:t>
                          </a:r>
                          <a:endParaRPr lang="de-DE" sz="9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80340" algn="l">
                            <a:spcAft>
                              <a:spcPts val="0"/>
                            </a:spcAft>
                          </a:pPr>
                          <a:r>
                            <a:rPr lang="de-DE" sz="900">
                              <a:effectLst/>
                            </a:rPr>
                            <a:t>0.1, 0.25, 0.5, 0.75, 0.9</a:t>
                          </a:r>
                          <a:endParaRPr lang="de-DE" sz="9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52337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543" t="-392000" r="-210870" b="-24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180340" algn="ctr">
                            <a:spcAft>
                              <a:spcPts val="0"/>
                            </a:spcAft>
                          </a:pPr>
                          <a:r>
                            <a:rPr lang="de-DE" sz="900" dirty="0">
                              <a:effectLst/>
                            </a:rPr>
                            <a:t>2</a:t>
                          </a:r>
                          <a:endParaRPr lang="de-DE" sz="9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80340" algn="l">
                            <a:spcAft>
                              <a:spcPts val="0"/>
                            </a:spcAft>
                          </a:pPr>
                          <a:r>
                            <a:rPr lang="de-DE" sz="900" dirty="0">
                              <a:effectLst/>
                            </a:rPr>
                            <a:t>(2,4,2), (4,6,4)</a:t>
                          </a:r>
                          <a:endParaRPr lang="de-DE" sz="9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61671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543" t="-473077" r="-210870" b="-1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180340" algn="ctr">
                            <a:spcAft>
                              <a:spcPts val="0"/>
                            </a:spcAft>
                          </a:pPr>
                          <a:r>
                            <a:rPr lang="de-DE" sz="900">
                              <a:effectLst/>
                            </a:rPr>
                            <a:t>5</a:t>
                          </a:r>
                          <a:endParaRPr lang="de-DE" sz="9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80340" algn="l">
                            <a:spcAft>
                              <a:spcPts val="0"/>
                            </a:spcAft>
                          </a:pPr>
                          <a:r>
                            <a:rPr lang="de-DE" sz="900" dirty="0">
                              <a:effectLst/>
                            </a:rPr>
                            <a:t>0.1, 0.25, 0.5, 0.75, 0.9</a:t>
                          </a:r>
                          <a:endParaRPr lang="de-DE" sz="9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61671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543" t="-551852" r="-210870" b="-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180340" algn="ctr">
                            <a:spcAft>
                              <a:spcPts val="0"/>
                            </a:spcAft>
                          </a:pPr>
                          <a:r>
                            <a:rPr lang="de-DE" sz="900" dirty="0">
                              <a:effectLst/>
                            </a:rPr>
                            <a:t>5</a:t>
                          </a:r>
                          <a:endParaRPr lang="de-DE" sz="9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80340" algn="l">
                            <a:spcAft>
                              <a:spcPts val="0"/>
                            </a:spcAft>
                          </a:pPr>
                          <a:r>
                            <a:rPr lang="de-DE" sz="900" dirty="0">
                              <a:effectLst/>
                            </a:rPr>
                            <a:t>0.1, 0.25, 0.5, 0.75, 0.9</a:t>
                          </a:r>
                          <a:endParaRPr lang="de-DE" sz="9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Textfeld 8"/>
          <p:cNvSpPr txBox="1"/>
          <p:nvPr/>
        </p:nvSpPr>
        <p:spPr>
          <a:xfrm>
            <a:off x="2400863" y="4717852"/>
            <a:ext cx="1445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waiting</a:t>
            </a:r>
            <a:r>
              <a:rPr lang="de-DE" dirty="0" smtClean="0"/>
              <a:t> time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6084168" y="5862687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Inter-</a:t>
            </a:r>
            <a:r>
              <a:rPr lang="de-DE" dirty="0" err="1" smtClean="0"/>
              <a:t>departure</a:t>
            </a:r>
            <a:r>
              <a:rPr lang="de-DE" dirty="0" smtClean="0"/>
              <a:t> time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139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Software – </a:t>
            </a:r>
            <a:r>
              <a:rPr lang="de-DE" dirty="0" err="1" smtClean="0"/>
              <a:t>trying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usable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7D351A0-D948-421B-BDED-A68D96FF318A}" type="datetime1">
              <a:rPr lang="de-DE" smtClean="0">
                <a:solidFill>
                  <a:srgbClr val="000000"/>
                </a:solidFill>
              </a:rPr>
              <a:pPr>
                <a:defRPr/>
              </a:pPr>
              <a:t>05.06.2015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69B2E4-AADA-48BB-93FE-B584436051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00037" y="110212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System:</a:t>
            </a:r>
            <a:endParaRPr lang="de-DE" dirty="0"/>
          </a:p>
        </p:txBody>
      </p:sp>
      <p:pic>
        <p:nvPicPr>
          <p:cNvPr id="7" name="Grafik 6"/>
          <p:cNvPicPr/>
          <p:nvPr/>
        </p:nvPicPr>
        <p:blipFill>
          <a:blip r:embed="rId2"/>
          <a:stretch>
            <a:fillRect/>
          </a:stretch>
        </p:blipFill>
        <p:spPr>
          <a:xfrm>
            <a:off x="1918108" y="1082057"/>
            <a:ext cx="4679950" cy="205168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00037" y="351855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Model:</a:t>
            </a:r>
            <a:endParaRPr lang="de-DE" dirty="0"/>
          </a:p>
        </p:txBody>
      </p:sp>
      <p:pic>
        <p:nvPicPr>
          <p:cNvPr id="9" name="Grafik 8"/>
          <p:cNvPicPr/>
          <p:nvPr/>
        </p:nvPicPr>
        <p:blipFill>
          <a:blip r:embed="rId3"/>
          <a:stretch>
            <a:fillRect/>
          </a:stretch>
        </p:blipFill>
        <p:spPr>
          <a:xfrm>
            <a:off x="1907704" y="3320445"/>
            <a:ext cx="4679950" cy="299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4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Software - </a:t>
            </a:r>
            <a:r>
              <a:rPr lang="de-DE" dirty="0" err="1" smtClean="0"/>
              <a:t>architecture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7D351A0-D948-421B-BDED-A68D96FF318A}" type="datetime1">
              <a:rPr lang="de-DE" smtClean="0">
                <a:solidFill>
                  <a:srgbClr val="000000"/>
                </a:solidFill>
              </a:rPr>
              <a:pPr>
                <a:defRPr/>
              </a:pPr>
              <a:t>05.06.2015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69B2E4-AADA-48BB-93FE-B584436051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6" name="Grafik 5"/>
          <p:cNvPicPr/>
          <p:nvPr/>
        </p:nvPicPr>
        <p:blipFill>
          <a:blip r:embed="rId2"/>
          <a:stretch>
            <a:fillRect/>
          </a:stretch>
        </p:blipFill>
        <p:spPr>
          <a:xfrm>
            <a:off x="2987824" y="1412776"/>
            <a:ext cx="1813193" cy="116172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83568" y="16288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Editor:</a:t>
            </a:r>
            <a:endParaRPr lang="de-DE" dirty="0"/>
          </a:p>
        </p:txBody>
      </p:sp>
      <p:sp>
        <p:nvSpPr>
          <p:cNvPr id="8" name="Flussdiagramm: Magnetplattenspeicher 7"/>
          <p:cNvSpPr/>
          <p:nvPr/>
        </p:nvSpPr>
        <p:spPr>
          <a:xfrm>
            <a:off x="5069061" y="4203106"/>
            <a:ext cx="1596757" cy="100811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Computation</a:t>
            </a:r>
            <a:r>
              <a:rPr lang="de-DE" dirty="0" smtClean="0"/>
              <a:t> </a:t>
            </a:r>
            <a:r>
              <a:rPr lang="de-DE" dirty="0" err="1" smtClean="0"/>
              <a:t>modules</a:t>
            </a:r>
            <a:endParaRPr lang="de-DE" dirty="0"/>
          </a:p>
        </p:txBody>
      </p:sp>
      <p:sp>
        <p:nvSpPr>
          <p:cNvPr id="9" name="Flussdiagramm: Magnetplattenspeicher 8"/>
          <p:cNvSpPr/>
          <p:nvPr/>
        </p:nvSpPr>
        <p:spPr>
          <a:xfrm>
            <a:off x="1691680" y="4209052"/>
            <a:ext cx="1452741" cy="100811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graphical</a:t>
            </a:r>
            <a:r>
              <a:rPr lang="de-DE" dirty="0" smtClean="0"/>
              <a:t> </a:t>
            </a:r>
            <a:r>
              <a:rPr lang="de-DE" dirty="0" err="1" smtClean="0"/>
              <a:t>represen-tation</a:t>
            </a:r>
            <a:endParaRPr lang="de-DE" dirty="0"/>
          </a:p>
        </p:txBody>
      </p:sp>
      <p:sp>
        <p:nvSpPr>
          <p:cNvPr id="10" name="Flussdiagramm: Magnetplattenspeicher 9"/>
          <p:cNvSpPr/>
          <p:nvPr/>
        </p:nvSpPr>
        <p:spPr>
          <a:xfrm>
            <a:off x="3314653" y="3257710"/>
            <a:ext cx="1584176" cy="94539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nodes</a:t>
            </a:r>
            <a:endParaRPr lang="de-DE" dirty="0"/>
          </a:p>
        </p:txBody>
      </p:sp>
      <p:sp>
        <p:nvSpPr>
          <p:cNvPr id="11" name="Flussdiagramm: Magnetplattenspeicher 10"/>
          <p:cNvSpPr/>
          <p:nvPr/>
        </p:nvSpPr>
        <p:spPr>
          <a:xfrm>
            <a:off x="6247148" y="1520939"/>
            <a:ext cx="1584176" cy="94539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flows</a:t>
            </a:r>
            <a:endParaRPr lang="de-DE" dirty="0"/>
          </a:p>
        </p:txBody>
      </p:sp>
      <p:cxnSp>
        <p:nvCxnSpPr>
          <p:cNvPr id="17" name="Gerade Verbindung mit Pfeil 16"/>
          <p:cNvCxnSpPr>
            <a:stCxn id="6" idx="3"/>
            <a:endCxn id="11" idx="2"/>
          </p:cNvCxnSpPr>
          <p:nvPr/>
        </p:nvCxnSpPr>
        <p:spPr>
          <a:xfrm flipV="1">
            <a:off x="4801017" y="1993637"/>
            <a:ext cx="1446131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11" idx="3"/>
            <a:endCxn id="8" idx="1"/>
          </p:cNvCxnSpPr>
          <p:nvPr/>
        </p:nvCxnSpPr>
        <p:spPr>
          <a:xfrm flipH="1">
            <a:off x="5867440" y="2466335"/>
            <a:ext cx="1171796" cy="17367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8" idx="2"/>
            <a:endCxn id="9" idx="4"/>
          </p:cNvCxnSpPr>
          <p:nvPr/>
        </p:nvCxnSpPr>
        <p:spPr>
          <a:xfrm flipH="1">
            <a:off x="3144421" y="4707162"/>
            <a:ext cx="1924640" cy="594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6" idx="2"/>
            <a:endCxn id="10" idx="1"/>
          </p:cNvCxnSpPr>
          <p:nvPr/>
        </p:nvCxnSpPr>
        <p:spPr>
          <a:xfrm>
            <a:off x="3894421" y="2574499"/>
            <a:ext cx="212320" cy="6832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9" idx="1"/>
          </p:cNvCxnSpPr>
          <p:nvPr/>
        </p:nvCxnSpPr>
        <p:spPr>
          <a:xfrm flipV="1">
            <a:off x="2418051" y="2574499"/>
            <a:ext cx="1073829" cy="163455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10" idx="3"/>
            <a:endCxn id="8" idx="2"/>
          </p:cNvCxnSpPr>
          <p:nvPr/>
        </p:nvCxnSpPr>
        <p:spPr>
          <a:xfrm>
            <a:off x="4106741" y="4203106"/>
            <a:ext cx="962320" cy="5040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stCxn id="10" idx="3"/>
            <a:endCxn id="9" idx="4"/>
          </p:cNvCxnSpPr>
          <p:nvPr/>
        </p:nvCxnSpPr>
        <p:spPr>
          <a:xfrm flipH="1">
            <a:off x="3144421" y="4203106"/>
            <a:ext cx="962320" cy="5100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 flipV="1">
            <a:off x="7524328" y="5517232"/>
            <a:ext cx="1446131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7596336" y="508518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modelling</a:t>
            </a:r>
            <a:endParaRPr lang="de-DE" dirty="0"/>
          </a:p>
        </p:txBody>
      </p:sp>
      <p:cxnSp>
        <p:nvCxnSpPr>
          <p:cNvPr id="36" name="Gerade Verbindung mit Pfeil 35"/>
          <p:cNvCxnSpPr/>
          <p:nvPr/>
        </p:nvCxnSpPr>
        <p:spPr>
          <a:xfrm flipV="1">
            <a:off x="7524328" y="6165304"/>
            <a:ext cx="1446131" cy="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7750224" y="5795972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results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582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Software – Quality of </a:t>
            </a:r>
            <a:r>
              <a:rPr lang="de-DE" dirty="0" err="1" smtClean="0"/>
              <a:t>Results</a:t>
            </a:r>
            <a:r>
              <a:rPr lang="de-DE" dirty="0" smtClean="0"/>
              <a:t> on Workstation Level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7D351A0-D948-421B-BDED-A68D96FF318A}" type="datetime1">
              <a:rPr lang="de-DE" smtClean="0">
                <a:solidFill>
                  <a:srgbClr val="000000"/>
                </a:solidFill>
              </a:rPr>
              <a:pPr>
                <a:defRPr/>
              </a:pPr>
              <a:t>05.06.2015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69B2E4-AADA-48BB-93FE-B584436051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273856" y="5230941"/>
            <a:ext cx="6827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Comparison</a:t>
            </a:r>
            <a:r>
              <a:rPr lang="fr-FR" dirty="0"/>
              <a:t> of the queue </a:t>
            </a:r>
            <a:r>
              <a:rPr lang="fr-FR" dirty="0" err="1"/>
              <a:t>lengths</a:t>
            </a:r>
            <a:r>
              <a:rPr lang="fr-FR" dirty="0"/>
              <a:t> </a:t>
            </a:r>
            <a:r>
              <a:rPr lang="fr-FR" dirty="0" err="1"/>
              <a:t>before</a:t>
            </a:r>
            <a:r>
              <a:rPr lang="fr-FR" dirty="0"/>
              <a:t> the </a:t>
            </a:r>
            <a:r>
              <a:rPr lang="fr-FR" dirty="0" err="1"/>
              <a:t>two</a:t>
            </a:r>
            <a:r>
              <a:rPr lang="fr-FR" dirty="0"/>
              <a:t> service stations.</a:t>
            </a:r>
            <a:endParaRPr lang="de-DE" dirty="0"/>
          </a:p>
        </p:txBody>
      </p:sp>
      <p:pic>
        <p:nvPicPr>
          <p:cNvPr id="9" name="Grafik 8"/>
          <p:cNvPicPr/>
          <p:nvPr/>
        </p:nvPicPr>
        <p:blipFill>
          <a:blip r:embed="rId2"/>
          <a:stretch>
            <a:fillRect/>
          </a:stretch>
        </p:blipFill>
        <p:spPr>
          <a:xfrm>
            <a:off x="346952" y="1340768"/>
            <a:ext cx="3937015" cy="3191279"/>
          </a:xfrm>
          <a:prstGeom prst="rect">
            <a:avLst/>
          </a:prstGeom>
        </p:spPr>
      </p:pic>
      <p:pic>
        <p:nvPicPr>
          <p:cNvPr id="10" name="Grafik 9"/>
          <p:cNvPicPr/>
          <p:nvPr/>
        </p:nvPicPr>
        <p:blipFill>
          <a:blip r:embed="rId3"/>
          <a:stretch>
            <a:fillRect/>
          </a:stretch>
        </p:blipFill>
        <p:spPr>
          <a:xfrm>
            <a:off x="4788024" y="1340768"/>
            <a:ext cx="3927976" cy="318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0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Software – Quality of </a:t>
            </a:r>
            <a:r>
              <a:rPr lang="de-DE" dirty="0" err="1" smtClean="0"/>
              <a:t>Results</a:t>
            </a:r>
            <a:r>
              <a:rPr lang="de-DE" dirty="0" smtClean="0"/>
              <a:t> on System Level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7D351A0-D948-421B-BDED-A68D96FF318A}" type="datetime1">
              <a:rPr lang="de-DE" smtClean="0">
                <a:solidFill>
                  <a:srgbClr val="000000"/>
                </a:solidFill>
              </a:rPr>
              <a:pPr>
                <a:defRPr/>
              </a:pPr>
              <a:t>05.06.2015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69B2E4-AADA-48BB-93FE-B584436051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6" name="Grafik 5"/>
          <p:cNvPicPr/>
          <p:nvPr/>
        </p:nvPicPr>
        <p:blipFill>
          <a:blip r:embed="rId2"/>
          <a:stretch>
            <a:fillRect/>
          </a:stretch>
        </p:blipFill>
        <p:spPr>
          <a:xfrm>
            <a:off x="383410" y="1651078"/>
            <a:ext cx="4044574" cy="3278465"/>
          </a:xfrm>
          <a:prstGeom prst="rect">
            <a:avLst/>
          </a:prstGeom>
        </p:spPr>
      </p:pic>
      <p:pic>
        <p:nvPicPr>
          <p:cNvPr id="7" name="Grafik 6"/>
          <p:cNvPicPr/>
          <p:nvPr/>
        </p:nvPicPr>
        <p:blipFill>
          <a:blip r:embed="rId3"/>
          <a:stretch>
            <a:fillRect/>
          </a:stretch>
        </p:blipFill>
        <p:spPr>
          <a:xfrm>
            <a:off x="4687611" y="1651078"/>
            <a:ext cx="4060853" cy="329166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479314" y="5230941"/>
            <a:ext cx="4416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Sojourn</a:t>
            </a:r>
            <a:r>
              <a:rPr lang="fr-FR" dirty="0"/>
              <a:t> time for one class of </a:t>
            </a:r>
            <a:r>
              <a:rPr lang="fr-FR" dirty="0" err="1"/>
              <a:t>orders</a:t>
            </a:r>
            <a:r>
              <a:rPr lang="fr-FR" dirty="0"/>
              <a:t>: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stock </a:t>
            </a:r>
            <a:r>
              <a:rPr lang="fr-FR" dirty="0" err="1"/>
              <a:t>removal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aisle</a:t>
            </a:r>
            <a:r>
              <a:rPr lang="fr-FR" dirty="0"/>
              <a:t> 1 to </a:t>
            </a:r>
            <a:r>
              <a:rPr lang="fr-FR" dirty="0" err="1"/>
              <a:t>goods</a:t>
            </a:r>
            <a:r>
              <a:rPr lang="fr-FR" dirty="0"/>
              <a:t> issue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18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Demonstration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7D351A0-D948-421B-BDED-A68D96FF318A}" type="datetime1">
              <a:rPr lang="de-DE" smtClean="0">
                <a:solidFill>
                  <a:srgbClr val="000000"/>
                </a:solidFill>
              </a:rPr>
              <a:pPr>
                <a:defRPr/>
              </a:pPr>
              <a:t>05.06.2015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69B2E4-AADA-48BB-93FE-B584436051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4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Purpose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engineers</a:t>
            </a:r>
            <a:r>
              <a:rPr lang="de-DE" dirty="0" smtClean="0"/>
              <a:t> </a:t>
            </a:r>
            <a:r>
              <a:rPr lang="de-DE" dirty="0" err="1" smtClean="0"/>
              <a:t>interested</a:t>
            </a:r>
            <a:r>
              <a:rPr lang="de-DE" dirty="0" smtClean="0"/>
              <a:t> in </a:t>
            </a:r>
            <a:r>
              <a:rPr lang="de-DE" dirty="0" err="1" smtClean="0"/>
              <a:t>stochastic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7D351A0-D948-421B-BDED-A68D96FF318A}" type="datetime1">
              <a:rPr lang="de-DE" smtClean="0">
                <a:solidFill>
                  <a:srgbClr val="000000"/>
                </a:solidFill>
              </a:rPr>
              <a:pPr>
                <a:defRPr/>
              </a:pPr>
              <a:t>05.06.2015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69B2E4-AADA-48BB-93FE-B584436051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80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Decomposition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Large </a:t>
            </a:r>
            <a:r>
              <a:rPr lang="de-DE" dirty="0" err="1" smtClean="0"/>
              <a:t>Scale</a:t>
            </a:r>
            <a:r>
              <a:rPr lang="de-DE" dirty="0" smtClean="0"/>
              <a:t> Material Handling Systems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Typical</a:t>
            </a:r>
            <a:r>
              <a:rPr lang="de-DE" dirty="0" smtClean="0"/>
              <a:t> </a:t>
            </a:r>
            <a:r>
              <a:rPr lang="de-DE" dirty="0" err="1" smtClean="0"/>
              <a:t>applications</a:t>
            </a:r>
            <a:endParaRPr lang="de-DE" dirty="0" smtClean="0"/>
          </a:p>
          <a:p>
            <a:pPr lvl="1"/>
            <a:r>
              <a:rPr lang="de-DE" dirty="0" err="1" smtClean="0"/>
              <a:t>Baggage</a:t>
            </a:r>
            <a:r>
              <a:rPr lang="de-DE" dirty="0" smtClean="0"/>
              <a:t> </a:t>
            </a:r>
            <a:r>
              <a:rPr lang="de-DE" dirty="0" err="1" smtClean="0"/>
              <a:t>handling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endParaRPr lang="de-DE" dirty="0" smtClean="0"/>
          </a:p>
          <a:p>
            <a:pPr lvl="1"/>
            <a:r>
              <a:rPr lang="de-DE" dirty="0" smtClean="0"/>
              <a:t>Large Distribution Centers</a:t>
            </a:r>
          </a:p>
          <a:p>
            <a:pPr lvl="1"/>
            <a:r>
              <a:rPr lang="de-DE" dirty="0" err="1" smtClean="0"/>
              <a:t>Parcel</a:t>
            </a:r>
            <a:r>
              <a:rPr lang="de-DE" dirty="0" smtClean="0"/>
              <a:t>-handling </a:t>
            </a:r>
            <a:r>
              <a:rPr lang="de-DE" dirty="0" err="1" smtClean="0"/>
              <a:t>facilities</a:t>
            </a:r>
            <a:endParaRPr lang="de-DE" dirty="0" smtClean="0"/>
          </a:p>
          <a:p>
            <a:pPr lvl="1"/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Transit </a:t>
            </a:r>
            <a:r>
              <a:rPr lang="de-DE" dirty="0" err="1" smtClean="0"/>
              <a:t>times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guaranteed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 </a:t>
            </a:r>
            <a:r>
              <a:rPr lang="de-DE" dirty="0" err="1" smtClean="0"/>
              <a:t>given</a:t>
            </a:r>
            <a:r>
              <a:rPr lang="de-DE" dirty="0" smtClean="0"/>
              <a:t> </a:t>
            </a:r>
            <a:r>
              <a:rPr lang="de-DE" dirty="0" err="1" smtClean="0"/>
              <a:t>probability</a:t>
            </a:r>
            <a:r>
              <a:rPr lang="de-DE" dirty="0" smtClean="0"/>
              <a:t> -&gt; </a:t>
            </a:r>
            <a:r>
              <a:rPr lang="de-DE" dirty="0" err="1" smtClean="0"/>
              <a:t>quantiles</a:t>
            </a:r>
            <a:r>
              <a:rPr lang="de-DE" dirty="0" smtClean="0"/>
              <a:t> of total time in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necessary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7D351A0-D948-421B-BDED-A68D96FF318A}" type="datetime1">
              <a:rPr lang="de-DE" smtClean="0">
                <a:solidFill>
                  <a:srgbClr val="000000"/>
                </a:solidFill>
              </a:rPr>
              <a:pPr>
                <a:defRPr/>
              </a:pPr>
              <a:t>05.06.2015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69B2E4-AADA-48BB-93FE-B584436051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388621" y="5021151"/>
            <a:ext cx="24460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Source: www.siemens.com/press</a:t>
            </a:r>
            <a:endParaRPr lang="de-DE" sz="1200" dirty="0"/>
          </a:p>
        </p:txBody>
      </p:sp>
      <p:pic>
        <p:nvPicPr>
          <p:cNvPr id="6146" name="Picture 2" descr="http://www.siemens.com/press/pool/de/pressebilder/photonews/PN200806/PN200806-01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727" y="1316910"/>
            <a:ext cx="229384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siemens.com/press/pool/de/pressebilder/2010/corporate_communication/2010-11-Post/300dpi/soaxx201024-17_300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871" y="2996952"/>
            <a:ext cx="2293842" cy="20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2.isye.gatech.edu/~jjb/wh/projects/DosPinos/images/Estanteria-en-apliacion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0" b="7161"/>
          <a:stretch/>
        </p:blipFill>
        <p:spPr bwMode="auto">
          <a:xfrm>
            <a:off x="1115616" y="2708920"/>
            <a:ext cx="331236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934218" y="4869160"/>
            <a:ext cx="3997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Warehouse &amp; Distribution Science, at the Georgia Institute of Technology, by John J. BARTHOLDI, III and Steven T. HACKMAN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38481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Approach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Decomposition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Creating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building</a:t>
            </a:r>
            <a:r>
              <a:rPr lang="de-DE" dirty="0" smtClean="0"/>
              <a:t> </a:t>
            </a:r>
            <a:r>
              <a:rPr lang="de-DE" dirty="0" err="1" smtClean="0"/>
              <a:t>blocks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necessray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Software - </a:t>
            </a:r>
            <a:r>
              <a:rPr lang="de-DE" dirty="0" err="1" smtClean="0"/>
              <a:t>making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usable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7D351A0-D948-421B-BDED-A68D96FF318A}" type="datetime1">
              <a:rPr lang="de-DE" smtClean="0">
                <a:solidFill>
                  <a:srgbClr val="000000"/>
                </a:solidFill>
              </a:rPr>
              <a:pPr>
                <a:defRPr/>
              </a:pPr>
              <a:t>05.06.2015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69B2E4-AADA-48BB-93FE-B584436051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6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1662"/>
              <a:t>Simple Discrete Time Queueing System:</a:t>
            </a:r>
            <a:br>
              <a:rPr lang="en-US" altLang="de-DE" sz="1662"/>
            </a:br>
            <a:r>
              <a:rPr lang="en-US" altLang="de-DE" sz="1662"/>
              <a:t>	G|G|1-queue </a:t>
            </a:r>
            <a:r>
              <a:rPr lang="en-US" altLang="de-DE" sz="1662">
                <a:sym typeface="Wingdings" panose="05000000000000000000" pitchFamily="2" charset="2"/>
              </a:rPr>
              <a:t> A Stochastic Finite Element</a:t>
            </a:r>
            <a:endParaRPr lang="en-US" altLang="de-DE" sz="1662"/>
          </a:p>
        </p:txBody>
      </p:sp>
      <p:sp>
        <p:nvSpPr>
          <p:cNvPr id="242692" name="Text Box 4"/>
          <p:cNvSpPr txBox="1">
            <a:spLocks noChangeAspect="1" noChangeArrowheads="1"/>
          </p:cNvSpPr>
          <p:nvPr/>
        </p:nvSpPr>
        <p:spPr bwMode="auto">
          <a:xfrm>
            <a:off x="5934808" y="2998177"/>
            <a:ext cx="24926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de-DE" b="1">
                <a:ea typeface="Osaka" charset="-128"/>
              </a:rPr>
              <a:t>G|G|1-queueing station</a:t>
            </a:r>
          </a:p>
        </p:txBody>
      </p:sp>
      <p:sp>
        <p:nvSpPr>
          <p:cNvPr id="242693" name="Line 5"/>
          <p:cNvSpPr>
            <a:spLocks noChangeAspect="1" noChangeShapeType="1"/>
          </p:cNvSpPr>
          <p:nvPr/>
        </p:nvSpPr>
        <p:spPr bwMode="auto">
          <a:xfrm>
            <a:off x="2943959" y="3682512"/>
            <a:ext cx="74734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2694" name="Oval 6"/>
          <p:cNvSpPr>
            <a:spLocks noChangeAspect="1" noChangeArrowheads="1"/>
          </p:cNvSpPr>
          <p:nvPr/>
        </p:nvSpPr>
        <p:spPr bwMode="auto">
          <a:xfrm>
            <a:off x="4774223" y="3349870"/>
            <a:ext cx="663820" cy="6667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grpSp>
        <p:nvGrpSpPr>
          <p:cNvPr id="242695" name="Group 7"/>
          <p:cNvGrpSpPr>
            <a:grpSpLocks noChangeAspect="1"/>
          </p:cNvGrpSpPr>
          <p:nvPr/>
        </p:nvGrpSpPr>
        <p:grpSpPr bwMode="auto">
          <a:xfrm>
            <a:off x="3856893" y="3431931"/>
            <a:ext cx="871904" cy="499697"/>
            <a:chOff x="974" y="1162"/>
            <a:chExt cx="476" cy="364"/>
          </a:xfrm>
        </p:grpSpPr>
        <p:sp>
          <p:nvSpPr>
            <p:cNvPr id="242696" name="Rectangle 8"/>
            <p:cNvSpPr>
              <a:spLocks noChangeAspect="1" noChangeArrowheads="1"/>
            </p:cNvSpPr>
            <p:nvPr/>
          </p:nvSpPr>
          <p:spPr bwMode="auto">
            <a:xfrm>
              <a:off x="974" y="1162"/>
              <a:ext cx="476" cy="3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de-DE"/>
            </a:p>
          </p:txBody>
        </p:sp>
        <p:sp>
          <p:nvSpPr>
            <p:cNvPr id="242697" name="Line 9"/>
            <p:cNvSpPr>
              <a:spLocks noChangeAspect="1" noChangeShapeType="1"/>
            </p:cNvSpPr>
            <p:nvPr/>
          </p:nvSpPr>
          <p:spPr bwMode="auto">
            <a:xfrm>
              <a:off x="1292" y="1162"/>
              <a:ext cx="0" cy="3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2698" name="Line 10"/>
            <p:cNvSpPr>
              <a:spLocks noChangeAspect="1" noChangeShapeType="1"/>
            </p:cNvSpPr>
            <p:nvPr/>
          </p:nvSpPr>
          <p:spPr bwMode="auto">
            <a:xfrm>
              <a:off x="1111" y="1162"/>
              <a:ext cx="0" cy="3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42699" name="Oval 11"/>
          <p:cNvSpPr>
            <a:spLocks noChangeAspect="1" noChangeArrowheads="1"/>
          </p:cNvSpPr>
          <p:nvPr/>
        </p:nvSpPr>
        <p:spPr bwMode="auto">
          <a:xfrm>
            <a:off x="5021874" y="3598985"/>
            <a:ext cx="167054" cy="16558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2700" name="Oval 12"/>
          <p:cNvSpPr>
            <a:spLocks noChangeAspect="1" noChangeArrowheads="1"/>
          </p:cNvSpPr>
          <p:nvPr/>
        </p:nvSpPr>
        <p:spPr bwMode="auto">
          <a:xfrm>
            <a:off x="4523643" y="3598985"/>
            <a:ext cx="167054" cy="16558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2701" name="Oval 13"/>
          <p:cNvSpPr>
            <a:spLocks noChangeAspect="1" noChangeArrowheads="1"/>
          </p:cNvSpPr>
          <p:nvPr/>
        </p:nvSpPr>
        <p:spPr bwMode="auto">
          <a:xfrm>
            <a:off x="4189535" y="3598985"/>
            <a:ext cx="167054" cy="16558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2702" name="Oval 14"/>
          <p:cNvSpPr>
            <a:spLocks noChangeAspect="1" noChangeArrowheads="1"/>
          </p:cNvSpPr>
          <p:nvPr/>
        </p:nvSpPr>
        <p:spPr bwMode="auto">
          <a:xfrm>
            <a:off x="2611316" y="3579935"/>
            <a:ext cx="167054" cy="16705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2703" name="Line 15"/>
          <p:cNvSpPr>
            <a:spLocks noChangeAspect="1" noChangeShapeType="1"/>
          </p:cNvSpPr>
          <p:nvPr/>
        </p:nvSpPr>
        <p:spPr bwMode="auto">
          <a:xfrm flipH="1">
            <a:off x="5435113" y="3247293"/>
            <a:ext cx="583223" cy="2491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2704" name="Text Box 16"/>
          <p:cNvSpPr txBox="1">
            <a:spLocks noChangeAspect="1" noChangeArrowheads="1"/>
          </p:cNvSpPr>
          <p:nvPr/>
        </p:nvSpPr>
        <p:spPr bwMode="auto">
          <a:xfrm>
            <a:off x="1865435" y="4409343"/>
            <a:ext cx="19093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de-DE" b="1">
                <a:ea typeface="Osaka" charset="-128"/>
              </a:rPr>
              <a:t>buffer</a:t>
            </a:r>
          </a:p>
        </p:txBody>
      </p:sp>
      <p:sp>
        <p:nvSpPr>
          <p:cNvPr id="242705" name="Line 17"/>
          <p:cNvSpPr>
            <a:spLocks noChangeAspect="1" noChangeShapeType="1"/>
          </p:cNvSpPr>
          <p:nvPr/>
        </p:nvSpPr>
        <p:spPr bwMode="auto">
          <a:xfrm flipV="1">
            <a:off x="2942493" y="3911112"/>
            <a:ext cx="665285" cy="4161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2706" name="Oval 18"/>
          <p:cNvSpPr>
            <a:spLocks noChangeAspect="1" noChangeArrowheads="1"/>
          </p:cNvSpPr>
          <p:nvPr/>
        </p:nvSpPr>
        <p:spPr bwMode="auto">
          <a:xfrm>
            <a:off x="6349512" y="3579935"/>
            <a:ext cx="167054" cy="16705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2707" name="Line 19"/>
          <p:cNvSpPr>
            <a:spLocks noChangeAspect="1" noChangeShapeType="1"/>
          </p:cNvSpPr>
          <p:nvPr/>
        </p:nvSpPr>
        <p:spPr bwMode="auto">
          <a:xfrm>
            <a:off x="5520105" y="3664927"/>
            <a:ext cx="74734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2708" name="Line 20"/>
          <p:cNvSpPr>
            <a:spLocks noChangeAspect="1" noChangeShapeType="1"/>
          </p:cNvSpPr>
          <p:nvPr/>
        </p:nvSpPr>
        <p:spPr bwMode="auto">
          <a:xfrm>
            <a:off x="1778977" y="3664927"/>
            <a:ext cx="74734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2709" name="Oval 21"/>
          <p:cNvSpPr>
            <a:spLocks noChangeAspect="1" noChangeArrowheads="1"/>
          </p:cNvSpPr>
          <p:nvPr/>
        </p:nvSpPr>
        <p:spPr bwMode="auto">
          <a:xfrm>
            <a:off x="1529862" y="3579935"/>
            <a:ext cx="167054" cy="16705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42710" name="Group 22"/>
          <p:cNvGrpSpPr>
            <a:grpSpLocks/>
          </p:cNvGrpSpPr>
          <p:nvPr/>
        </p:nvGrpSpPr>
        <p:grpSpPr bwMode="auto">
          <a:xfrm>
            <a:off x="1198684" y="2165839"/>
            <a:ext cx="2328497" cy="1289538"/>
            <a:chOff x="580" y="1071"/>
            <a:chExt cx="1589" cy="880"/>
          </a:xfrm>
        </p:grpSpPr>
        <p:sp>
          <p:nvSpPr>
            <p:cNvPr id="242711" name="AutoShape 23"/>
            <p:cNvSpPr>
              <a:spLocks noChangeAspect="1" noChangeArrowheads="1"/>
            </p:cNvSpPr>
            <p:nvPr/>
          </p:nvSpPr>
          <p:spPr bwMode="auto">
            <a:xfrm>
              <a:off x="580" y="1071"/>
              <a:ext cx="1589" cy="880"/>
            </a:xfrm>
            <a:prstGeom prst="downArrow">
              <a:avLst>
                <a:gd name="adj1" fmla="val 75065"/>
                <a:gd name="adj2" fmla="val 32764"/>
              </a:avLst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2712" name="Line 24"/>
            <p:cNvSpPr>
              <a:spLocks noChangeAspect="1" noChangeShapeType="1"/>
            </p:cNvSpPr>
            <p:nvPr/>
          </p:nvSpPr>
          <p:spPr bwMode="auto">
            <a:xfrm>
              <a:off x="993" y="1765"/>
              <a:ext cx="5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2713" name="Line 25"/>
            <p:cNvSpPr>
              <a:spLocks noChangeAspect="1" noChangeShapeType="1"/>
            </p:cNvSpPr>
            <p:nvPr/>
          </p:nvSpPr>
          <p:spPr bwMode="auto">
            <a:xfrm flipV="1">
              <a:off x="993" y="1296"/>
              <a:ext cx="0" cy="4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2714" name="Line 26"/>
            <p:cNvSpPr>
              <a:spLocks noChangeAspect="1" noChangeShapeType="1"/>
            </p:cNvSpPr>
            <p:nvPr/>
          </p:nvSpPr>
          <p:spPr bwMode="auto">
            <a:xfrm>
              <a:off x="1120" y="1655"/>
              <a:ext cx="0" cy="1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2715" name="Line 27"/>
            <p:cNvSpPr>
              <a:spLocks noChangeAspect="1" noChangeShapeType="1"/>
            </p:cNvSpPr>
            <p:nvPr/>
          </p:nvSpPr>
          <p:spPr bwMode="auto">
            <a:xfrm>
              <a:off x="1173" y="1572"/>
              <a:ext cx="0" cy="1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2716" name="Line 28"/>
            <p:cNvSpPr>
              <a:spLocks noChangeAspect="1" noChangeShapeType="1"/>
            </p:cNvSpPr>
            <p:nvPr/>
          </p:nvSpPr>
          <p:spPr bwMode="auto">
            <a:xfrm>
              <a:off x="1224" y="1516"/>
              <a:ext cx="0" cy="2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2717" name="Line 29"/>
            <p:cNvSpPr>
              <a:spLocks noChangeAspect="1" noChangeShapeType="1"/>
            </p:cNvSpPr>
            <p:nvPr/>
          </p:nvSpPr>
          <p:spPr bwMode="auto">
            <a:xfrm>
              <a:off x="1275" y="1572"/>
              <a:ext cx="0" cy="1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2718" name="Line 30"/>
            <p:cNvSpPr>
              <a:spLocks noChangeAspect="1" noChangeShapeType="1"/>
            </p:cNvSpPr>
            <p:nvPr/>
          </p:nvSpPr>
          <p:spPr bwMode="auto">
            <a:xfrm>
              <a:off x="1326" y="1627"/>
              <a:ext cx="0" cy="1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2719" name="Line 31"/>
            <p:cNvSpPr>
              <a:spLocks noChangeAspect="1" noChangeShapeType="1"/>
            </p:cNvSpPr>
            <p:nvPr/>
          </p:nvSpPr>
          <p:spPr bwMode="auto">
            <a:xfrm>
              <a:off x="1378" y="1655"/>
              <a:ext cx="0" cy="1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2720" name="Line 32"/>
            <p:cNvSpPr>
              <a:spLocks noChangeAspect="1" noChangeShapeType="1"/>
            </p:cNvSpPr>
            <p:nvPr/>
          </p:nvSpPr>
          <p:spPr bwMode="auto">
            <a:xfrm>
              <a:off x="1429" y="1682"/>
              <a:ext cx="0" cy="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2721" name="Line 33"/>
            <p:cNvSpPr>
              <a:spLocks noChangeAspect="1" noChangeShapeType="1"/>
            </p:cNvSpPr>
            <p:nvPr/>
          </p:nvSpPr>
          <p:spPr bwMode="auto">
            <a:xfrm>
              <a:off x="1480" y="1710"/>
              <a:ext cx="0" cy="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2722" name="Text Box 34"/>
            <p:cNvSpPr txBox="1">
              <a:spLocks noChangeAspect="1" noChangeArrowheads="1"/>
            </p:cNvSpPr>
            <p:nvPr/>
          </p:nvSpPr>
          <p:spPr bwMode="auto">
            <a:xfrm>
              <a:off x="1544" y="1616"/>
              <a:ext cx="149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de-DE" sz="923" b="1"/>
                <a:t>i</a:t>
              </a:r>
            </a:p>
          </p:txBody>
        </p:sp>
        <p:graphicFrame>
          <p:nvGraphicFramePr>
            <p:cNvPr id="242723" name="Object 35"/>
            <p:cNvGraphicFramePr>
              <a:graphicFrameLocks noChangeAspect="1"/>
            </p:cNvGraphicFramePr>
            <p:nvPr/>
          </p:nvGraphicFramePr>
          <p:xfrm>
            <a:off x="824" y="1242"/>
            <a:ext cx="147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5" name="Formel" r:id="rId4" imgW="139680" imgH="190440" progId="Equation.3">
                    <p:embed/>
                  </p:oleObj>
                </mc:Choice>
                <mc:Fallback>
                  <p:oleObj name="Formel" r:id="rId4" imgW="1396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4" y="1242"/>
                          <a:ext cx="147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2724" name="Text Box 36"/>
            <p:cNvSpPr txBox="1">
              <a:spLocks noChangeAspect="1" noChangeArrowheads="1"/>
            </p:cNvSpPr>
            <p:nvPr/>
          </p:nvSpPr>
          <p:spPr bwMode="auto">
            <a:xfrm>
              <a:off x="1034" y="1071"/>
              <a:ext cx="964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de-DE" sz="1108" b="1"/>
                <a:t>distribution of the interarrival time</a:t>
              </a:r>
            </a:p>
          </p:txBody>
        </p:sp>
      </p:grpSp>
      <p:sp>
        <p:nvSpPr>
          <p:cNvPr id="242726" name="AutoShape 38"/>
          <p:cNvSpPr>
            <a:spLocks noChangeAspect="1" noChangeArrowheads="1"/>
          </p:cNvSpPr>
          <p:nvPr/>
        </p:nvSpPr>
        <p:spPr bwMode="auto">
          <a:xfrm>
            <a:off x="3856893" y="2165839"/>
            <a:ext cx="2243504" cy="1122485"/>
          </a:xfrm>
          <a:prstGeom prst="downArrow">
            <a:avLst>
              <a:gd name="adj1" fmla="val 75065"/>
              <a:gd name="adj2" fmla="val 32764"/>
            </a:avLst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2727" name="Line 39"/>
          <p:cNvSpPr>
            <a:spLocks noChangeAspect="1" noChangeShapeType="1"/>
          </p:cNvSpPr>
          <p:nvPr/>
        </p:nvSpPr>
        <p:spPr bwMode="auto">
          <a:xfrm>
            <a:off x="4604239" y="2968869"/>
            <a:ext cx="907074" cy="14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2728" name="Line 40"/>
          <p:cNvSpPr>
            <a:spLocks noChangeAspect="1" noChangeShapeType="1"/>
          </p:cNvSpPr>
          <p:nvPr/>
        </p:nvSpPr>
        <p:spPr bwMode="auto">
          <a:xfrm flipV="1">
            <a:off x="4604238" y="2414955"/>
            <a:ext cx="0" cy="5539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2729" name="Line 41"/>
          <p:cNvSpPr>
            <a:spLocks noChangeAspect="1" noChangeShapeType="1"/>
          </p:cNvSpPr>
          <p:nvPr/>
        </p:nvSpPr>
        <p:spPr bwMode="auto">
          <a:xfrm>
            <a:off x="4980843" y="2719755"/>
            <a:ext cx="2931" cy="2491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2730" name="Line 42"/>
          <p:cNvSpPr>
            <a:spLocks noChangeAspect="1" noChangeShapeType="1"/>
          </p:cNvSpPr>
          <p:nvPr/>
        </p:nvSpPr>
        <p:spPr bwMode="auto">
          <a:xfrm>
            <a:off x="5080489" y="2831124"/>
            <a:ext cx="1465" cy="13774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2731" name="Line 43"/>
          <p:cNvSpPr>
            <a:spLocks noChangeAspect="1" noChangeShapeType="1"/>
          </p:cNvSpPr>
          <p:nvPr/>
        </p:nvSpPr>
        <p:spPr bwMode="auto">
          <a:xfrm>
            <a:off x="5205046" y="2656743"/>
            <a:ext cx="1466" cy="3121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2732" name="Line 44"/>
          <p:cNvSpPr>
            <a:spLocks noChangeAspect="1" noChangeShapeType="1"/>
          </p:cNvSpPr>
          <p:nvPr/>
        </p:nvSpPr>
        <p:spPr bwMode="auto">
          <a:xfrm>
            <a:off x="5316415" y="2885343"/>
            <a:ext cx="1466" cy="835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2733" name="Line 45"/>
          <p:cNvSpPr>
            <a:spLocks noChangeAspect="1" noChangeShapeType="1"/>
          </p:cNvSpPr>
          <p:nvPr/>
        </p:nvSpPr>
        <p:spPr bwMode="auto">
          <a:xfrm>
            <a:off x="5401408" y="2913185"/>
            <a:ext cx="1466" cy="5568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2734" name="Text Box 46"/>
          <p:cNvSpPr txBox="1">
            <a:spLocks noChangeAspect="1" noChangeArrowheads="1"/>
          </p:cNvSpPr>
          <p:nvPr/>
        </p:nvSpPr>
        <p:spPr bwMode="auto">
          <a:xfrm>
            <a:off x="5518639" y="2870689"/>
            <a:ext cx="218330" cy="23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de-DE" sz="923" b="1"/>
              <a:t>i</a:t>
            </a:r>
          </a:p>
        </p:txBody>
      </p:sp>
      <p:graphicFrame>
        <p:nvGraphicFramePr>
          <p:cNvPr id="242735" name="Object 47"/>
          <p:cNvGraphicFramePr>
            <a:graphicFrameLocks noChangeAspect="1"/>
          </p:cNvGraphicFramePr>
          <p:nvPr/>
        </p:nvGraphicFramePr>
        <p:xfrm>
          <a:off x="4273062" y="2332892"/>
          <a:ext cx="200758" cy="288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Formel" r:id="rId6" imgW="126720" imgH="190440" progId="Equation.3">
                  <p:embed/>
                </p:oleObj>
              </mc:Choice>
              <mc:Fallback>
                <p:oleObj name="Formel" r:id="rId6" imgW="12672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062" y="2332892"/>
                        <a:ext cx="200758" cy="2886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736" name="Text Box 48"/>
          <p:cNvSpPr txBox="1">
            <a:spLocks noChangeAspect="1" noChangeArrowheads="1"/>
          </p:cNvSpPr>
          <p:nvPr/>
        </p:nvSpPr>
        <p:spPr bwMode="auto">
          <a:xfrm>
            <a:off x="4604239" y="2165839"/>
            <a:ext cx="1364274" cy="43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de-DE" sz="1108" b="1"/>
              <a:t>distribution of the service time</a:t>
            </a:r>
          </a:p>
        </p:txBody>
      </p:sp>
      <p:sp>
        <p:nvSpPr>
          <p:cNvPr id="242738" name="AutoShape 50"/>
          <p:cNvSpPr>
            <a:spLocks noChangeAspect="1" noChangeArrowheads="1"/>
          </p:cNvSpPr>
          <p:nvPr/>
        </p:nvSpPr>
        <p:spPr bwMode="auto">
          <a:xfrm>
            <a:off x="3191608" y="4078167"/>
            <a:ext cx="2327031" cy="1163515"/>
          </a:xfrm>
          <a:prstGeom prst="downArrow">
            <a:avLst>
              <a:gd name="adj1" fmla="val 75065"/>
              <a:gd name="adj2" fmla="val 32764"/>
            </a:avLst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de-DE" sz="1108" b="1" i="1"/>
          </a:p>
        </p:txBody>
      </p:sp>
      <p:sp>
        <p:nvSpPr>
          <p:cNvPr id="242739" name="Text Box 51"/>
          <p:cNvSpPr txBox="1">
            <a:spLocks noChangeAspect="1" noChangeArrowheads="1"/>
          </p:cNvSpPr>
          <p:nvPr/>
        </p:nvSpPr>
        <p:spPr bwMode="auto">
          <a:xfrm>
            <a:off x="4784481" y="4799135"/>
            <a:ext cx="218330" cy="23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de-DE" sz="923" b="1"/>
              <a:t>i</a:t>
            </a:r>
          </a:p>
        </p:txBody>
      </p:sp>
      <p:graphicFrame>
        <p:nvGraphicFramePr>
          <p:cNvPr id="242740" name="Object 52"/>
          <p:cNvGraphicFramePr>
            <a:graphicFrameLocks noChangeAspect="1"/>
          </p:cNvGraphicFramePr>
          <p:nvPr/>
        </p:nvGraphicFramePr>
        <p:xfrm>
          <a:off x="3525716" y="4160228"/>
          <a:ext cx="278423" cy="307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Formel" r:id="rId8" imgW="164880" imgH="190440" progId="Equation.3">
                  <p:embed/>
                </p:oleObj>
              </mc:Choice>
              <mc:Fallback>
                <p:oleObj name="Formel" r:id="rId8" imgW="1648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716" y="4160228"/>
                        <a:ext cx="278423" cy="3077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2741" name="Group 53"/>
          <p:cNvGrpSpPr>
            <a:grpSpLocks noChangeAspect="1"/>
          </p:cNvGrpSpPr>
          <p:nvPr/>
        </p:nvGrpSpPr>
        <p:grpSpPr bwMode="auto">
          <a:xfrm>
            <a:off x="3858359" y="4327281"/>
            <a:ext cx="923192" cy="609600"/>
            <a:chOff x="2590" y="2491"/>
            <a:chExt cx="703" cy="501"/>
          </a:xfrm>
        </p:grpSpPr>
        <p:sp>
          <p:nvSpPr>
            <p:cNvPr id="242742" name="Line 54"/>
            <p:cNvSpPr>
              <a:spLocks noChangeAspect="1" noChangeShapeType="1"/>
            </p:cNvSpPr>
            <p:nvPr/>
          </p:nvSpPr>
          <p:spPr bwMode="auto">
            <a:xfrm>
              <a:off x="2590" y="2992"/>
              <a:ext cx="7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2743" name="Line 55"/>
            <p:cNvSpPr>
              <a:spLocks noChangeAspect="1" noChangeShapeType="1"/>
            </p:cNvSpPr>
            <p:nvPr/>
          </p:nvSpPr>
          <p:spPr bwMode="auto">
            <a:xfrm flipV="1">
              <a:off x="2590" y="2491"/>
              <a:ext cx="0" cy="5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2744" name="Line 56"/>
            <p:cNvSpPr>
              <a:spLocks noChangeAspect="1" noChangeShapeType="1"/>
            </p:cNvSpPr>
            <p:nvPr/>
          </p:nvSpPr>
          <p:spPr bwMode="auto">
            <a:xfrm>
              <a:off x="2846" y="2614"/>
              <a:ext cx="0" cy="3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2745" name="Line 57"/>
            <p:cNvSpPr>
              <a:spLocks noChangeAspect="1" noChangeShapeType="1"/>
            </p:cNvSpPr>
            <p:nvPr/>
          </p:nvSpPr>
          <p:spPr bwMode="auto">
            <a:xfrm>
              <a:off x="3027" y="2886"/>
              <a:ext cx="0" cy="1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2746" name="Line 58"/>
            <p:cNvSpPr>
              <a:spLocks noChangeAspect="1" noChangeShapeType="1"/>
            </p:cNvSpPr>
            <p:nvPr/>
          </p:nvSpPr>
          <p:spPr bwMode="auto">
            <a:xfrm>
              <a:off x="3109" y="2904"/>
              <a:ext cx="0" cy="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2747" name="Line 59"/>
            <p:cNvSpPr>
              <a:spLocks noChangeAspect="1" noChangeShapeType="1"/>
            </p:cNvSpPr>
            <p:nvPr/>
          </p:nvSpPr>
          <p:spPr bwMode="auto">
            <a:xfrm>
              <a:off x="3170" y="2933"/>
              <a:ext cx="0" cy="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2748" name="Line 60"/>
            <p:cNvSpPr>
              <a:spLocks noChangeAspect="1" noChangeShapeType="1"/>
            </p:cNvSpPr>
            <p:nvPr/>
          </p:nvSpPr>
          <p:spPr bwMode="auto">
            <a:xfrm>
              <a:off x="2664" y="2523"/>
              <a:ext cx="0" cy="4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2749" name="Line 61"/>
            <p:cNvSpPr>
              <a:spLocks noChangeAspect="1" noChangeShapeType="1"/>
            </p:cNvSpPr>
            <p:nvPr/>
          </p:nvSpPr>
          <p:spPr bwMode="auto">
            <a:xfrm>
              <a:off x="2755" y="2659"/>
              <a:ext cx="0" cy="3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2750" name="Line 62"/>
            <p:cNvSpPr>
              <a:spLocks noChangeAspect="1" noChangeShapeType="1"/>
            </p:cNvSpPr>
            <p:nvPr/>
          </p:nvSpPr>
          <p:spPr bwMode="auto">
            <a:xfrm>
              <a:off x="2937" y="2750"/>
              <a:ext cx="0" cy="2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42751" name="Text Box 63"/>
          <p:cNvSpPr txBox="1">
            <a:spLocks noChangeAspect="1" noChangeArrowheads="1"/>
          </p:cNvSpPr>
          <p:nvPr/>
        </p:nvSpPr>
        <p:spPr bwMode="auto">
          <a:xfrm>
            <a:off x="3974124" y="4034205"/>
            <a:ext cx="1329104" cy="43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de-DE" sz="1108" b="1"/>
              <a:t>distribution of the waiting time</a:t>
            </a:r>
          </a:p>
        </p:txBody>
      </p:sp>
      <p:sp>
        <p:nvSpPr>
          <p:cNvPr id="242757" name="AutoShape 69"/>
          <p:cNvSpPr>
            <a:spLocks noChangeAspect="1" noChangeArrowheads="1"/>
          </p:cNvSpPr>
          <p:nvPr/>
        </p:nvSpPr>
        <p:spPr bwMode="auto">
          <a:xfrm>
            <a:off x="5753100" y="3798277"/>
            <a:ext cx="2476500" cy="1412631"/>
          </a:xfrm>
          <a:prstGeom prst="downArrow">
            <a:avLst>
              <a:gd name="adj1" fmla="val 75065"/>
              <a:gd name="adj2" fmla="val 32764"/>
            </a:avLst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42758" name="Object 70"/>
          <p:cNvGraphicFramePr>
            <a:graphicFrameLocks noChangeAspect="1"/>
          </p:cNvGraphicFramePr>
          <p:nvPr/>
        </p:nvGraphicFramePr>
        <p:xfrm>
          <a:off x="6194182" y="3952143"/>
          <a:ext cx="206619" cy="274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Formel" r:id="rId10" imgW="152280" imgH="190440" progId="Equation.3">
                  <p:embed/>
                </p:oleObj>
              </mc:Choice>
              <mc:Fallback>
                <p:oleObj name="Formel" r:id="rId10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182" y="3952143"/>
                        <a:ext cx="206619" cy="274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759" name="Text Box 71"/>
          <p:cNvSpPr txBox="1">
            <a:spLocks noChangeAspect="1" noChangeArrowheads="1"/>
          </p:cNvSpPr>
          <p:nvPr/>
        </p:nvSpPr>
        <p:spPr bwMode="auto">
          <a:xfrm>
            <a:off x="7338646" y="4598377"/>
            <a:ext cx="218330" cy="23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de-DE" sz="923" b="1"/>
              <a:t>i</a:t>
            </a:r>
          </a:p>
        </p:txBody>
      </p:sp>
      <p:sp>
        <p:nvSpPr>
          <p:cNvPr id="242760" name="Line 72"/>
          <p:cNvSpPr>
            <a:spLocks noChangeAspect="1" noChangeShapeType="1"/>
          </p:cNvSpPr>
          <p:nvPr/>
        </p:nvSpPr>
        <p:spPr bwMode="auto">
          <a:xfrm>
            <a:off x="6516566" y="4854820"/>
            <a:ext cx="915865" cy="146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2761" name="Line 73"/>
          <p:cNvSpPr>
            <a:spLocks noChangeAspect="1" noChangeShapeType="1"/>
          </p:cNvSpPr>
          <p:nvPr/>
        </p:nvSpPr>
        <p:spPr bwMode="auto">
          <a:xfrm flipV="1">
            <a:off x="6516566" y="4160228"/>
            <a:ext cx="1465" cy="6945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2762" name="Line 74"/>
          <p:cNvSpPr>
            <a:spLocks noChangeAspect="1" noChangeShapeType="1"/>
          </p:cNvSpPr>
          <p:nvPr/>
        </p:nvSpPr>
        <p:spPr bwMode="auto">
          <a:xfrm>
            <a:off x="7047036" y="4709746"/>
            <a:ext cx="1465" cy="14507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2763" name="Line 75"/>
          <p:cNvSpPr>
            <a:spLocks noChangeAspect="1" noChangeShapeType="1"/>
          </p:cNvSpPr>
          <p:nvPr/>
        </p:nvSpPr>
        <p:spPr bwMode="auto">
          <a:xfrm>
            <a:off x="7178920" y="4734658"/>
            <a:ext cx="1465" cy="120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2764" name="Line 76"/>
          <p:cNvSpPr>
            <a:spLocks noChangeAspect="1" noChangeShapeType="1"/>
          </p:cNvSpPr>
          <p:nvPr/>
        </p:nvSpPr>
        <p:spPr bwMode="auto">
          <a:xfrm>
            <a:off x="6780336" y="4393223"/>
            <a:ext cx="1465" cy="46159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2765" name="Line 77"/>
          <p:cNvSpPr>
            <a:spLocks noChangeAspect="1" noChangeShapeType="1"/>
          </p:cNvSpPr>
          <p:nvPr/>
        </p:nvSpPr>
        <p:spPr bwMode="auto">
          <a:xfrm>
            <a:off x="6913685" y="4519246"/>
            <a:ext cx="1466" cy="33557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2766" name="Text Box 78"/>
          <p:cNvSpPr txBox="1">
            <a:spLocks noChangeAspect="1" noChangeArrowheads="1"/>
          </p:cNvSpPr>
          <p:nvPr/>
        </p:nvSpPr>
        <p:spPr bwMode="auto">
          <a:xfrm>
            <a:off x="6498981" y="3768969"/>
            <a:ext cx="1411165" cy="60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de-DE" sz="1108" b="1"/>
              <a:t>distribution of the interdeparture time</a:t>
            </a:r>
          </a:p>
        </p:txBody>
      </p:sp>
      <p:sp>
        <p:nvSpPr>
          <p:cNvPr id="242767" name="Line 79"/>
          <p:cNvSpPr>
            <a:spLocks noChangeAspect="1" noChangeShapeType="1"/>
          </p:cNvSpPr>
          <p:nvPr/>
        </p:nvSpPr>
        <p:spPr bwMode="auto">
          <a:xfrm>
            <a:off x="6646985" y="4492870"/>
            <a:ext cx="1466" cy="33264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2768" name="Text Box 80"/>
          <p:cNvSpPr txBox="1">
            <a:spLocks noChangeAspect="1" noChangeArrowheads="1"/>
          </p:cNvSpPr>
          <p:nvPr/>
        </p:nvSpPr>
        <p:spPr bwMode="auto">
          <a:xfrm>
            <a:off x="600808" y="3960935"/>
            <a:ext cx="19093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de-DE" b="1">
                <a:ea typeface="Osaka" charset="-128"/>
              </a:rPr>
              <a:t>customer order</a:t>
            </a:r>
          </a:p>
        </p:txBody>
      </p:sp>
      <p:sp>
        <p:nvSpPr>
          <p:cNvPr id="242769" name="Line 81"/>
          <p:cNvSpPr>
            <a:spLocks noChangeAspect="1" noChangeShapeType="1"/>
          </p:cNvSpPr>
          <p:nvPr/>
        </p:nvSpPr>
        <p:spPr bwMode="auto">
          <a:xfrm flipV="1">
            <a:off x="1198685" y="3761643"/>
            <a:ext cx="332643" cy="2080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2770" name="AutoShape 82"/>
          <p:cNvSpPr>
            <a:spLocks noChangeAspect="1" noChangeArrowheads="1"/>
          </p:cNvSpPr>
          <p:nvPr/>
        </p:nvSpPr>
        <p:spPr bwMode="auto">
          <a:xfrm>
            <a:off x="3191608" y="5290039"/>
            <a:ext cx="2327031" cy="1163515"/>
          </a:xfrm>
          <a:prstGeom prst="downArrow">
            <a:avLst>
              <a:gd name="adj1" fmla="val 75065"/>
              <a:gd name="adj2" fmla="val 32764"/>
            </a:avLst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de-DE" sz="1108" b="1" i="1"/>
          </a:p>
        </p:txBody>
      </p:sp>
      <p:sp>
        <p:nvSpPr>
          <p:cNvPr id="242771" name="Text Box 83"/>
          <p:cNvSpPr txBox="1">
            <a:spLocks noChangeAspect="1" noChangeArrowheads="1"/>
          </p:cNvSpPr>
          <p:nvPr/>
        </p:nvSpPr>
        <p:spPr bwMode="auto">
          <a:xfrm>
            <a:off x="4784481" y="6011008"/>
            <a:ext cx="218330" cy="23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de-DE" sz="923" b="1"/>
              <a:t>i</a:t>
            </a:r>
          </a:p>
        </p:txBody>
      </p:sp>
      <p:graphicFrame>
        <p:nvGraphicFramePr>
          <p:cNvPr id="242772" name="Object 84"/>
          <p:cNvGraphicFramePr>
            <a:graphicFrameLocks noChangeAspect="1"/>
          </p:cNvGraphicFramePr>
          <p:nvPr/>
        </p:nvGraphicFramePr>
        <p:xfrm>
          <a:off x="3442189" y="5290039"/>
          <a:ext cx="420565" cy="250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Formel" r:id="rId12" imgW="368280" imgH="228600" progId="Equation.3">
                  <p:embed/>
                </p:oleObj>
              </mc:Choice>
              <mc:Fallback>
                <p:oleObj name="Formel" r:id="rId12" imgW="368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2189" y="5290039"/>
                        <a:ext cx="420565" cy="2505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2773" name="Group 85"/>
          <p:cNvGrpSpPr>
            <a:grpSpLocks noChangeAspect="1"/>
          </p:cNvGrpSpPr>
          <p:nvPr/>
        </p:nvGrpSpPr>
        <p:grpSpPr bwMode="auto">
          <a:xfrm>
            <a:off x="3858359" y="5539154"/>
            <a:ext cx="923192" cy="609600"/>
            <a:chOff x="2590" y="2491"/>
            <a:chExt cx="703" cy="501"/>
          </a:xfrm>
        </p:grpSpPr>
        <p:sp>
          <p:nvSpPr>
            <p:cNvPr id="242774" name="Line 86"/>
            <p:cNvSpPr>
              <a:spLocks noChangeAspect="1" noChangeShapeType="1"/>
            </p:cNvSpPr>
            <p:nvPr/>
          </p:nvSpPr>
          <p:spPr bwMode="auto">
            <a:xfrm>
              <a:off x="2590" y="2992"/>
              <a:ext cx="7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2775" name="Line 87"/>
            <p:cNvSpPr>
              <a:spLocks noChangeAspect="1" noChangeShapeType="1"/>
            </p:cNvSpPr>
            <p:nvPr/>
          </p:nvSpPr>
          <p:spPr bwMode="auto">
            <a:xfrm flipV="1">
              <a:off x="2590" y="2491"/>
              <a:ext cx="0" cy="5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2776" name="Line 88"/>
            <p:cNvSpPr>
              <a:spLocks noChangeAspect="1" noChangeShapeType="1"/>
            </p:cNvSpPr>
            <p:nvPr/>
          </p:nvSpPr>
          <p:spPr bwMode="auto">
            <a:xfrm>
              <a:off x="2846" y="2614"/>
              <a:ext cx="0" cy="3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2777" name="Line 89"/>
            <p:cNvSpPr>
              <a:spLocks noChangeAspect="1" noChangeShapeType="1"/>
            </p:cNvSpPr>
            <p:nvPr/>
          </p:nvSpPr>
          <p:spPr bwMode="auto">
            <a:xfrm>
              <a:off x="3027" y="2886"/>
              <a:ext cx="0" cy="1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2778" name="Line 90"/>
            <p:cNvSpPr>
              <a:spLocks noChangeAspect="1" noChangeShapeType="1"/>
            </p:cNvSpPr>
            <p:nvPr/>
          </p:nvSpPr>
          <p:spPr bwMode="auto">
            <a:xfrm>
              <a:off x="3109" y="2904"/>
              <a:ext cx="0" cy="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2779" name="Line 91"/>
            <p:cNvSpPr>
              <a:spLocks noChangeAspect="1" noChangeShapeType="1"/>
            </p:cNvSpPr>
            <p:nvPr/>
          </p:nvSpPr>
          <p:spPr bwMode="auto">
            <a:xfrm>
              <a:off x="3170" y="2933"/>
              <a:ext cx="0" cy="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2780" name="Line 92"/>
            <p:cNvSpPr>
              <a:spLocks noChangeAspect="1" noChangeShapeType="1"/>
            </p:cNvSpPr>
            <p:nvPr/>
          </p:nvSpPr>
          <p:spPr bwMode="auto">
            <a:xfrm>
              <a:off x="2664" y="2523"/>
              <a:ext cx="0" cy="4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2781" name="Line 93"/>
            <p:cNvSpPr>
              <a:spLocks noChangeAspect="1" noChangeShapeType="1"/>
            </p:cNvSpPr>
            <p:nvPr/>
          </p:nvSpPr>
          <p:spPr bwMode="auto">
            <a:xfrm>
              <a:off x="2755" y="2659"/>
              <a:ext cx="0" cy="3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2782" name="Line 94"/>
            <p:cNvSpPr>
              <a:spLocks noChangeAspect="1" noChangeShapeType="1"/>
            </p:cNvSpPr>
            <p:nvPr/>
          </p:nvSpPr>
          <p:spPr bwMode="auto">
            <a:xfrm>
              <a:off x="2937" y="2750"/>
              <a:ext cx="0" cy="2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42783" name="Text Box 95"/>
          <p:cNvSpPr txBox="1">
            <a:spLocks noChangeAspect="1" noChangeArrowheads="1"/>
          </p:cNvSpPr>
          <p:nvPr/>
        </p:nvSpPr>
        <p:spPr bwMode="auto">
          <a:xfrm>
            <a:off x="3974123" y="5246077"/>
            <a:ext cx="2193681" cy="43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de-DE" sz="1108" b="1"/>
              <a:t>distribution of number of customers in arrival instants</a:t>
            </a:r>
          </a:p>
        </p:txBody>
      </p:sp>
    </p:spTree>
    <p:extLst>
      <p:ext uri="{BB962C8B-B14F-4D97-AF65-F5344CB8AC3E}">
        <p14:creationId xmlns:p14="http://schemas.microsoft.com/office/powerpoint/2010/main" val="36339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404" name="Rectangle 140"/>
          <p:cNvSpPr>
            <a:spLocks noChangeArrowheads="1"/>
          </p:cNvSpPr>
          <p:nvPr/>
        </p:nvSpPr>
        <p:spPr bwMode="auto">
          <a:xfrm>
            <a:off x="383931" y="1502020"/>
            <a:ext cx="8508023" cy="245891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de-DE" sz="2215">
              <a:solidFill>
                <a:srgbClr val="000000"/>
              </a:solidFill>
            </a:endParaRPr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Input Data Requirements</a:t>
            </a:r>
          </a:p>
        </p:txBody>
      </p:sp>
      <p:grpSp>
        <p:nvGrpSpPr>
          <p:cNvPr id="395283" name="Group 19"/>
          <p:cNvGrpSpPr>
            <a:grpSpLocks/>
          </p:cNvGrpSpPr>
          <p:nvPr/>
        </p:nvGrpSpPr>
        <p:grpSpPr bwMode="auto">
          <a:xfrm>
            <a:off x="4180743" y="2565890"/>
            <a:ext cx="1263162" cy="908539"/>
            <a:chOff x="3243" y="2014"/>
            <a:chExt cx="862" cy="620"/>
          </a:xfrm>
        </p:grpSpPr>
        <p:sp>
          <p:nvSpPr>
            <p:cNvPr id="395284" name="Line 20"/>
            <p:cNvSpPr>
              <a:spLocks noChangeShapeType="1"/>
            </p:cNvSpPr>
            <p:nvPr/>
          </p:nvSpPr>
          <p:spPr bwMode="auto">
            <a:xfrm>
              <a:off x="3424" y="2455"/>
              <a:ext cx="493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5285" name="Line 21"/>
            <p:cNvSpPr>
              <a:spLocks noChangeShapeType="1"/>
            </p:cNvSpPr>
            <p:nvPr/>
          </p:nvSpPr>
          <p:spPr bwMode="auto">
            <a:xfrm flipV="1">
              <a:off x="3424" y="2115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5286" name="Line 22"/>
            <p:cNvSpPr>
              <a:spLocks noChangeShapeType="1"/>
            </p:cNvSpPr>
            <p:nvPr/>
          </p:nvSpPr>
          <p:spPr bwMode="auto">
            <a:xfrm>
              <a:off x="3601" y="2202"/>
              <a:ext cx="2" cy="2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5287" name="Line 23"/>
            <p:cNvSpPr>
              <a:spLocks noChangeShapeType="1"/>
            </p:cNvSpPr>
            <p:nvPr/>
          </p:nvSpPr>
          <p:spPr bwMode="auto">
            <a:xfrm>
              <a:off x="3711" y="2349"/>
              <a:ext cx="2" cy="1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5288" name="Line 24"/>
            <p:cNvSpPr>
              <a:spLocks noChangeShapeType="1"/>
            </p:cNvSpPr>
            <p:nvPr/>
          </p:nvSpPr>
          <p:spPr bwMode="auto">
            <a:xfrm>
              <a:off x="3821" y="2264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5289" name="Text Box 25"/>
            <p:cNvSpPr txBox="1">
              <a:spLocks noChangeArrowheads="1"/>
            </p:cNvSpPr>
            <p:nvPr/>
          </p:nvSpPr>
          <p:spPr bwMode="auto">
            <a:xfrm>
              <a:off x="3901" y="2474"/>
              <a:ext cx="204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de-DE" sz="923" i="1"/>
                <a:t>i</a:t>
              </a:r>
            </a:p>
          </p:txBody>
        </p:sp>
        <p:graphicFrame>
          <p:nvGraphicFramePr>
            <p:cNvPr id="395290" name="Object 26"/>
            <p:cNvGraphicFramePr>
              <a:graphicFrameLocks noChangeAspect="1"/>
            </p:cNvGraphicFramePr>
            <p:nvPr/>
          </p:nvGraphicFramePr>
          <p:xfrm>
            <a:off x="3243" y="2014"/>
            <a:ext cx="110" cy="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2" name="Formel" r:id="rId4" imgW="126720" imgH="190440" progId="Equation.3">
                    <p:embed/>
                  </p:oleObj>
                </mc:Choice>
                <mc:Fallback>
                  <p:oleObj name="Formel" r:id="rId4" imgW="12672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3" y="2014"/>
                          <a:ext cx="110" cy="1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5291" name="AutoShape 27"/>
          <p:cNvSpPr>
            <a:spLocks noChangeAspect="1" noChangeArrowheads="1" noTextEdit="1"/>
          </p:cNvSpPr>
          <p:nvPr/>
        </p:nvSpPr>
        <p:spPr bwMode="auto">
          <a:xfrm>
            <a:off x="1456593" y="1567962"/>
            <a:ext cx="2126274" cy="178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292" name="Freeform 28"/>
          <p:cNvSpPr>
            <a:spLocks/>
          </p:cNvSpPr>
          <p:nvPr/>
        </p:nvSpPr>
        <p:spPr bwMode="auto">
          <a:xfrm>
            <a:off x="2460381" y="2139462"/>
            <a:ext cx="391257" cy="164123"/>
          </a:xfrm>
          <a:custGeom>
            <a:avLst/>
            <a:gdLst>
              <a:gd name="T0" fmla="*/ 0 w 267"/>
              <a:gd name="T1" fmla="*/ 0 h 112"/>
              <a:gd name="T2" fmla="*/ 0 w 267"/>
              <a:gd name="T3" fmla="*/ 112 h 112"/>
              <a:gd name="T4" fmla="*/ 267 w 267"/>
              <a:gd name="T5" fmla="*/ 112 h 112"/>
              <a:gd name="T6" fmla="*/ 267 w 267"/>
              <a:gd name="T7" fmla="*/ 0 h 112"/>
              <a:gd name="T8" fmla="*/ 0 w 267"/>
              <a:gd name="T9" fmla="*/ 0 h 112"/>
              <a:gd name="T10" fmla="*/ 1 w 267"/>
              <a:gd name="T11" fmla="*/ 3 h 112"/>
              <a:gd name="T12" fmla="*/ 266 w 267"/>
              <a:gd name="T13" fmla="*/ 3 h 112"/>
              <a:gd name="T14" fmla="*/ 264 w 267"/>
              <a:gd name="T15" fmla="*/ 2 h 112"/>
              <a:gd name="T16" fmla="*/ 264 w 267"/>
              <a:gd name="T17" fmla="*/ 110 h 112"/>
              <a:gd name="T18" fmla="*/ 266 w 267"/>
              <a:gd name="T19" fmla="*/ 108 h 112"/>
              <a:gd name="T20" fmla="*/ 1 w 267"/>
              <a:gd name="T21" fmla="*/ 108 h 112"/>
              <a:gd name="T22" fmla="*/ 3 w 267"/>
              <a:gd name="T23" fmla="*/ 110 h 112"/>
              <a:gd name="T24" fmla="*/ 3 w 267"/>
              <a:gd name="T25" fmla="*/ 2 h 112"/>
              <a:gd name="T26" fmla="*/ 1 w 267"/>
              <a:gd name="T27" fmla="*/ 3 h 112"/>
              <a:gd name="T28" fmla="*/ 0 w 267"/>
              <a:gd name="T29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67" h="112">
                <a:moveTo>
                  <a:pt x="0" y="0"/>
                </a:moveTo>
                <a:lnTo>
                  <a:pt x="0" y="112"/>
                </a:lnTo>
                <a:lnTo>
                  <a:pt x="267" y="112"/>
                </a:lnTo>
                <a:lnTo>
                  <a:pt x="267" y="0"/>
                </a:lnTo>
                <a:lnTo>
                  <a:pt x="0" y="0"/>
                </a:lnTo>
                <a:lnTo>
                  <a:pt x="1" y="3"/>
                </a:lnTo>
                <a:lnTo>
                  <a:pt x="266" y="3"/>
                </a:lnTo>
                <a:lnTo>
                  <a:pt x="264" y="2"/>
                </a:lnTo>
                <a:lnTo>
                  <a:pt x="264" y="110"/>
                </a:lnTo>
                <a:lnTo>
                  <a:pt x="266" y="108"/>
                </a:lnTo>
                <a:lnTo>
                  <a:pt x="1" y="108"/>
                </a:lnTo>
                <a:lnTo>
                  <a:pt x="3" y="110"/>
                </a:lnTo>
                <a:lnTo>
                  <a:pt x="3" y="2"/>
                </a:lnTo>
                <a:lnTo>
                  <a:pt x="1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293" name="Freeform 29"/>
          <p:cNvSpPr>
            <a:spLocks/>
          </p:cNvSpPr>
          <p:nvPr/>
        </p:nvSpPr>
        <p:spPr bwMode="auto">
          <a:xfrm>
            <a:off x="2460381" y="2612781"/>
            <a:ext cx="391257" cy="164123"/>
          </a:xfrm>
          <a:custGeom>
            <a:avLst/>
            <a:gdLst>
              <a:gd name="T0" fmla="*/ 0 w 267"/>
              <a:gd name="T1" fmla="*/ 0 h 112"/>
              <a:gd name="T2" fmla="*/ 0 w 267"/>
              <a:gd name="T3" fmla="*/ 112 h 112"/>
              <a:gd name="T4" fmla="*/ 267 w 267"/>
              <a:gd name="T5" fmla="*/ 112 h 112"/>
              <a:gd name="T6" fmla="*/ 267 w 267"/>
              <a:gd name="T7" fmla="*/ 0 h 112"/>
              <a:gd name="T8" fmla="*/ 0 w 267"/>
              <a:gd name="T9" fmla="*/ 0 h 112"/>
              <a:gd name="T10" fmla="*/ 1 w 267"/>
              <a:gd name="T11" fmla="*/ 4 h 112"/>
              <a:gd name="T12" fmla="*/ 266 w 267"/>
              <a:gd name="T13" fmla="*/ 4 h 112"/>
              <a:gd name="T14" fmla="*/ 264 w 267"/>
              <a:gd name="T15" fmla="*/ 2 h 112"/>
              <a:gd name="T16" fmla="*/ 264 w 267"/>
              <a:gd name="T17" fmla="*/ 111 h 112"/>
              <a:gd name="T18" fmla="*/ 266 w 267"/>
              <a:gd name="T19" fmla="*/ 109 h 112"/>
              <a:gd name="T20" fmla="*/ 1 w 267"/>
              <a:gd name="T21" fmla="*/ 109 h 112"/>
              <a:gd name="T22" fmla="*/ 3 w 267"/>
              <a:gd name="T23" fmla="*/ 111 h 112"/>
              <a:gd name="T24" fmla="*/ 3 w 267"/>
              <a:gd name="T25" fmla="*/ 2 h 112"/>
              <a:gd name="T26" fmla="*/ 1 w 267"/>
              <a:gd name="T27" fmla="*/ 4 h 112"/>
              <a:gd name="T28" fmla="*/ 0 w 267"/>
              <a:gd name="T29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67" h="112">
                <a:moveTo>
                  <a:pt x="0" y="0"/>
                </a:moveTo>
                <a:lnTo>
                  <a:pt x="0" y="112"/>
                </a:lnTo>
                <a:lnTo>
                  <a:pt x="267" y="112"/>
                </a:lnTo>
                <a:lnTo>
                  <a:pt x="267" y="0"/>
                </a:lnTo>
                <a:lnTo>
                  <a:pt x="0" y="0"/>
                </a:lnTo>
                <a:lnTo>
                  <a:pt x="1" y="4"/>
                </a:lnTo>
                <a:lnTo>
                  <a:pt x="266" y="4"/>
                </a:lnTo>
                <a:lnTo>
                  <a:pt x="264" y="2"/>
                </a:lnTo>
                <a:lnTo>
                  <a:pt x="264" y="111"/>
                </a:lnTo>
                <a:lnTo>
                  <a:pt x="266" y="109"/>
                </a:lnTo>
                <a:lnTo>
                  <a:pt x="1" y="109"/>
                </a:lnTo>
                <a:lnTo>
                  <a:pt x="3" y="111"/>
                </a:lnTo>
                <a:lnTo>
                  <a:pt x="3" y="2"/>
                </a:lnTo>
                <a:lnTo>
                  <a:pt x="1" y="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294" name="Freeform 30"/>
          <p:cNvSpPr>
            <a:spLocks/>
          </p:cNvSpPr>
          <p:nvPr/>
        </p:nvSpPr>
        <p:spPr bwMode="auto">
          <a:xfrm>
            <a:off x="2494085" y="2170236"/>
            <a:ext cx="35169" cy="84992"/>
          </a:xfrm>
          <a:custGeom>
            <a:avLst/>
            <a:gdLst>
              <a:gd name="T0" fmla="*/ 0 w 24"/>
              <a:gd name="T1" fmla="*/ 0 h 58"/>
              <a:gd name="T2" fmla="*/ 0 w 24"/>
              <a:gd name="T3" fmla="*/ 58 h 58"/>
              <a:gd name="T4" fmla="*/ 24 w 24"/>
              <a:gd name="T5" fmla="*/ 58 h 58"/>
              <a:gd name="T6" fmla="*/ 24 w 24"/>
              <a:gd name="T7" fmla="*/ 0 h 58"/>
              <a:gd name="T8" fmla="*/ 0 w 24"/>
              <a:gd name="T9" fmla="*/ 0 h 58"/>
              <a:gd name="T10" fmla="*/ 1 w 24"/>
              <a:gd name="T11" fmla="*/ 3 h 58"/>
              <a:gd name="T12" fmla="*/ 23 w 24"/>
              <a:gd name="T13" fmla="*/ 3 h 58"/>
              <a:gd name="T14" fmla="*/ 21 w 24"/>
              <a:gd name="T15" fmla="*/ 2 h 58"/>
              <a:gd name="T16" fmla="*/ 21 w 24"/>
              <a:gd name="T17" fmla="*/ 56 h 58"/>
              <a:gd name="T18" fmla="*/ 23 w 24"/>
              <a:gd name="T19" fmla="*/ 54 h 58"/>
              <a:gd name="T20" fmla="*/ 1 w 24"/>
              <a:gd name="T21" fmla="*/ 54 h 58"/>
              <a:gd name="T22" fmla="*/ 3 w 24"/>
              <a:gd name="T23" fmla="*/ 56 h 58"/>
              <a:gd name="T24" fmla="*/ 3 w 24"/>
              <a:gd name="T25" fmla="*/ 2 h 58"/>
              <a:gd name="T26" fmla="*/ 1 w 24"/>
              <a:gd name="T27" fmla="*/ 3 h 58"/>
              <a:gd name="T28" fmla="*/ 0 w 24"/>
              <a:gd name="T29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4" h="58">
                <a:moveTo>
                  <a:pt x="0" y="0"/>
                </a:moveTo>
                <a:lnTo>
                  <a:pt x="0" y="58"/>
                </a:lnTo>
                <a:lnTo>
                  <a:pt x="24" y="58"/>
                </a:lnTo>
                <a:lnTo>
                  <a:pt x="24" y="0"/>
                </a:lnTo>
                <a:lnTo>
                  <a:pt x="0" y="0"/>
                </a:lnTo>
                <a:lnTo>
                  <a:pt x="1" y="3"/>
                </a:lnTo>
                <a:lnTo>
                  <a:pt x="23" y="3"/>
                </a:lnTo>
                <a:lnTo>
                  <a:pt x="21" y="2"/>
                </a:lnTo>
                <a:lnTo>
                  <a:pt x="21" y="56"/>
                </a:lnTo>
                <a:lnTo>
                  <a:pt x="23" y="54"/>
                </a:lnTo>
                <a:lnTo>
                  <a:pt x="1" y="54"/>
                </a:lnTo>
                <a:lnTo>
                  <a:pt x="3" y="56"/>
                </a:lnTo>
                <a:lnTo>
                  <a:pt x="3" y="2"/>
                </a:lnTo>
                <a:lnTo>
                  <a:pt x="1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295" name="Freeform 31"/>
          <p:cNvSpPr>
            <a:spLocks/>
          </p:cNvSpPr>
          <p:nvPr/>
        </p:nvSpPr>
        <p:spPr bwMode="auto">
          <a:xfrm>
            <a:off x="2781300" y="2170236"/>
            <a:ext cx="36635" cy="84992"/>
          </a:xfrm>
          <a:custGeom>
            <a:avLst/>
            <a:gdLst>
              <a:gd name="T0" fmla="*/ 0 w 25"/>
              <a:gd name="T1" fmla="*/ 0 h 58"/>
              <a:gd name="T2" fmla="*/ 0 w 25"/>
              <a:gd name="T3" fmla="*/ 58 h 58"/>
              <a:gd name="T4" fmla="*/ 25 w 25"/>
              <a:gd name="T5" fmla="*/ 58 h 58"/>
              <a:gd name="T6" fmla="*/ 25 w 25"/>
              <a:gd name="T7" fmla="*/ 0 h 58"/>
              <a:gd name="T8" fmla="*/ 0 w 25"/>
              <a:gd name="T9" fmla="*/ 0 h 58"/>
              <a:gd name="T10" fmla="*/ 2 w 25"/>
              <a:gd name="T11" fmla="*/ 3 h 58"/>
              <a:gd name="T12" fmla="*/ 23 w 25"/>
              <a:gd name="T13" fmla="*/ 3 h 58"/>
              <a:gd name="T14" fmla="*/ 22 w 25"/>
              <a:gd name="T15" fmla="*/ 2 h 58"/>
              <a:gd name="T16" fmla="*/ 22 w 25"/>
              <a:gd name="T17" fmla="*/ 56 h 58"/>
              <a:gd name="T18" fmla="*/ 23 w 25"/>
              <a:gd name="T19" fmla="*/ 54 h 58"/>
              <a:gd name="T20" fmla="*/ 2 w 25"/>
              <a:gd name="T21" fmla="*/ 54 h 58"/>
              <a:gd name="T22" fmla="*/ 4 w 25"/>
              <a:gd name="T23" fmla="*/ 56 h 58"/>
              <a:gd name="T24" fmla="*/ 4 w 25"/>
              <a:gd name="T25" fmla="*/ 2 h 58"/>
              <a:gd name="T26" fmla="*/ 2 w 25"/>
              <a:gd name="T27" fmla="*/ 3 h 58"/>
              <a:gd name="T28" fmla="*/ 0 w 25"/>
              <a:gd name="T29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5" h="58">
                <a:moveTo>
                  <a:pt x="0" y="0"/>
                </a:moveTo>
                <a:lnTo>
                  <a:pt x="0" y="58"/>
                </a:lnTo>
                <a:lnTo>
                  <a:pt x="25" y="58"/>
                </a:lnTo>
                <a:lnTo>
                  <a:pt x="25" y="0"/>
                </a:lnTo>
                <a:lnTo>
                  <a:pt x="0" y="0"/>
                </a:lnTo>
                <a:lnTo>
                  <a:pt x="2" y="3"/>
                </a:lnTo>
                <a:lnTo>
                  <a:pt x="23" y="3"/>
                </a:lnTo>
                <a:lnTo>
                  <a:pt x="22" y="2"/>
                </a:lnTo>
                <a:lnTo>
                  <a:pt x="22" y="56"/>
                </a:lnTo>
                <a:lnTo>
                  <a:pt x="23" y="54"/>
                </a:lnTo>
                <a:lnTo>
                  <a:pt x="2" y="54"/>
                </a:lnTo>
                <a:lnTo>
                  <a:pt x="4" y="56"/>
                </a:lnTo>
                <a:lnTo>
                  <a:pt x="4" y="2"/>
                </a:lnTo>
                <a:lnTo>
                  <a:pt x="2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296" name="Freeform 32"/>
          <p:cNvSpPr>
            <a:spLocks/>
          </p:cNvSpPr>
          <p:nvPr/>
        </p:nvSpPr>
        <p:spPr bwMode="auto">
          <a:xfrm>
            <a:off x="2781300" y="2662605"/>
            <a:ext cx="36635" cy="83526"/>
          </a:xfrm>
          <a:custGeom>
            <a:avLst/>
            <a:gdLst>
              <a:gd name="T0" fmla="*/ 0 w 25"/>
              <a:gd name="T1" fmla="*/ 0 h 57"/>
              <a:gd name="T2" fmla="*/ 0 w 25"/>
              <a:gd name="T3" fmla="*/ 57 h 57"/>
              <a:gd name="T4" fmla="*/ 25 w 25"/>
              <a:gd name="T5" fmla="*/ 57 h 57"/>
              <a:gd name="T6" fmla="*/ 25 w 25"/>
              <a:gd name="T7" fmla="*/ 0 h 57"/>
              <a:gd name="T8" fmla="*/ 0 w 25"/>
              <a:gd name="T9" fmla="*/ 0 h 57"/>
              <a:gd name="T10" fmla="*/ 2 w 25"/>
              <a:gd name="T11" fmla="*/ 3 h 57"/>
              <a:gd name="T12" fmla="*/ 23 w 25"/>
              <a:gd name="T13" fmla="*/ 3 h 57"/>
              <a:gd name="T14" fmla="*/ 22 w 25"/>
              <a:gd name="T15" fmla="*/ 1 h 57"/>
              <a:gd name="T16" fmla="*/ 22 w 25"/>
              <a:gd name="T17" fmla="*/ 56 h 57"/>
              <a:gd name="T18" fmla="*/ 23 w 25"/>
              <a:gd name="T19" fmla="*/ 54 h 57"/>
              <a:gd name="T20" fmla="*/ 2 w 25"/>
              <a:gd name="T21" fmla="*/ 54 h 57"/>
              <a:gd name="T22" fmla="*/ 4 w 25"/>
              <a:gd name="T23" fmla="*/ 56 h 57"/>
              <a:gd name="T24" fmla="*/ 4 w 25"/>
              <a:gd name="T25" fmla="*/ 1 h 57"/>
              <a:gd name="T26" fmla="*/ 2 w 25"/>
              <a:gd name="T27" fmla="*/ 3 h 57"/>
              <a:gd name="T28" fmla="*/ 0 w 25"/>
              <a:gd name="T2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5" h="57">
                <a:moveTo>
                  <a:pt x="0" y="0"/>
                </a:moveTo>
                <a:lnTo>
                  <a:pt x="0" y="57"/>
                </a:lnTo>
                <a:lnTo>
                  <a:pt x="25" y="57"/>
                </a:lnTo>
                <a:lnTo>
                  <a:pt x="25" y="0"/>
                </a:lnTo>
                <a:lnTo>
                  <a:pt x="0" y="0"/>
                </a:lnTo>
                <a:lnTo>
                  <a:pt x="2" y="3"/>
                </a:lnTo>
                <a:lnTo>
                  <a:pt x="23" y="3"/>
                </a:lnTo>
                <a:lnTo>
                  <a:pt x="22" y="1"/>
                </a:lnTo>
                <a:lnTo>
                  <a:pt x="22" y="56"/>
                </a:lnTo>
                <a:lnTo>
                  <a:pt x="23" y="54"/>
                </a:lnTo>
                <a:lnTo>
                  <a:pt x="2" y="54"/>
                </a:lnTo>
                <a:lnTo>
                  <a:pt x="4" y="56"/>
                </a:lnTo>
                <a:lnTo>
                  <a:pt x="4" y="1"/>
                </a:lnTo>
                <a:lnTo>
                  <a:pt x="2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297" name="Freeform 33"/>
          <p:cNvSpPr>
            <a:spLocks/>
          </p:cNvSpPr>
          <p:nvPr/>
        </p:nvSpPr>
        <p:spPr bwMode="auto">
          <a:xfrm>
            <a:off x="2494085" y="2662605"/>
            <a:ext cx="35169" cy="83526"/>
          </a:xfrm>
          <a:custGeom>
            <a:avLst/>
            <a:gdLst>
              <a:gd name="T0" fmla="*/ 0 w 24"/>
              <a:gd name="T1" fmla="*/ 0 h 57"/>
              <a:gd name="T2" fmla="*/ 0 w 24"/>
              <a:gd name="T3" fmla="*/ 57 h 57"/>
              <a:gd name="T4" fmla="*/ 24 w 24"/>
              <a:gd name="T5" fmla="*/ 57 h 57"/>
              <a:gd name="T6" fmla="*/ 24 w 24"/>
              <a:gd name="T7" fmla="*/ 0 h 57"/>
              <a:gd name="T8" fmla="*/ 0 w 24"/>
              <a:gd name="T9" fmla="*/ 0 h 57"/>
              <a:gd name="T10" fmla="*/ 1 w 24"/>
              <a:gd name="T11" fmla="*/ 3 h 57"/>
              <a:gd name="T12" fmla="*/ 23 w 24"/>
              <a:gd name="T13" fmla="*/ 3 h 57"/>
              <a:gd name="T14" fmla="*/ 21 w 24"/>
              <a:gd name="T15" fmla="*/ 1 h 57"/>
              <a:gd name="T16" fmla="*/ 21 w 24"/>
              <a:gd name="T17" fmla="*/ 56 h 57"/>
              <a:gd name="T18" fmla="*/ 23 w 24"/>
              <a:gd name="T19" fmla="*/ 54 h 57"/>
              <a:gd name="T20" fmla="*/ 1 w 24"/>
              <a:gd name="T21" fmla="*/ 54 h 57"/>
              <a:gd name="T22" fmla="*/ 3 w 24"/>
              <a:gd name="T23" fmla="*/ 56 h 57"/>
              <a:gd name="T24" fmla="*/ 3 w 24"/>
              <a:gd name="T25" fmla="*/ 1 h 57"/>
              <a:gd name="T26" fmla="*/ 1 w 24"/>
              <a:gd name="T27" fmla="*/ 3 h 57"/>
              <a:gd name="T28" fmla="*/ 0 w 24"/>
              <a:gd name="T2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4" h="57">
                <a:moveTo>
                  <a:pt x="0" y="0"/>
                </a:moveTo>
                <a:lnTo>
                  <a:pt x="0" y="57"/>
                </a:lnTo>
                <a:lnTo>
                  <a:pt x="24" y="57"/>
                </a:lnTo>
                <a:lnTo>
                  <a:pt x="24" y="0"/>
                </a:lnTo>
                <a:lnTo>
                  <a:pt x="0" y="0"/>
                </a:lnTo>
                <a:lnTo>
                  <a:pt x="1" y="3"/>
                </a:lnTo>
                <a:lnTo>
                  <a:pt x="23" y="3"/>
                </a:lnTo>
                <a:lnTo>
                  <a:pt x="21" y="1"/>
                </a:lnTo>
                <a:lnTo>
                  <a:pt x="21" y="56"/>
                </a:lnTo>
                <a:lnTo>
                  <a:pt x="23" y="54"/>
                </a:lnTo>
                <a:lnTo>
                  <a:pt x="1" y="54"/>
                </a:lnTo>
                <a:lnTo>
                  <a:pt x="3" y="56"/>
                </a:lnTo>
                <a:lnTo>
                  <a:pt x="3" y="1"/>
                </a:lnTo>
                <a:lnTo>
                  <a:pt x="1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298" name="Freeform 34"/>
          <p:cNvSpPr>
            <a:spLocks/>
          </p:cNvSpPr>
          <p:nvPr/>
        </p:nvSpPr>
        <p:spPr bwMode="auto">
          <a:xfrm>
            <a:off x="2501413" y="1567961"/>
            <a:ext cx="20515" cy="575897"/>
          </a:xfrm>
          <a:custGeom>
            <a:avLst/>
            <a:gdLst>
              <a:gd name="T0" fmla="*/ 0 w 14"/>
              <a:gd name="T1" fmla="*/ 0 h 393"/>
              <a:gd name="T2" fmla="*/ 0 w 14"/>
              <a:gd name="T3" fmla="*/ 393 h 393"/>
              <a:gd name="T4" fmla="*/ 14 w 14"/>
              <a:gd name="T5" fmla="*/ 393 h 393"/>
              <a:gd name="T6" fmla="*/ 14 w 14"/>
              <a:gd name="T7" fmla="*/ 0 h 393"/>
              <a:gd name="T8" fmla="*/ 0 w 14"/>
              <a:gd name="T9" fmla="*/ 0 h 393"/>
              <a:gd name="T10" fmla="*/ 2 w 14"/>
              <a:gd name="T11" fmla="*/ 3 h 393"/>
              <a:gd name="T12" fmla="*/ 12 w 14"/>
              <a:gd name="T13" fmla="*/ 3 h 393"/>
              <a:gd name="T14" fmla="*/ 11 w 14"/>
              <a:gd name="T15" fmla="*/ 2 h 393"/>
              <a:gd name="T16" fmla="*/ 11 w 14"/>
              <a:gd name="T17" fmla="*/ 392 h 393"/>
              <a:gd name="T18" fmla="*/ 12 w 14"/>
              <a:gd name="T19" fmla="*/ 390 h 393"/>
              <a:gd name="T20" fmla="*/ 2 w 14"/>
              <a:gd name="T21" fmla="*/ 390 h 393"/>
              <a:gd name="T22" fmla="*/ 3 w 14"/>
              <a:gd name="T23" fmla="*/ 392 h 393"/>
              <a:gd name="T24" fmla="*/ 3 w 14"/>
              <a:gd name="T25" fmla="*/ 2 h 393"/>
              <a:gd name="T26" fmla="*/ 2 w 14"/>
              <a:gd name="T27" fmla="*/ 3 h 393"/>
              <a:gd name="T28" fmla="*/ 0 w 14"/>
              <a:gd name="T29" fmla="*/ 0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" h="393">
                <a:moveTo>
                  <a:pt x="0" y="0"/>
                </a:moveTo>
                <a:lnTo>
                  <a:pt x="0" y="393"/>
                </a:lnTo>
                <a:lnTo>
                  <a:pt x="14" y="393"/>
                </a:lnTo>
                <a:lnTo>
                  <a:pt x="14" y="0"/>
                </a:lnTo>
                <a:lnTo>
                  <a:pt x="0" y="0"/>
                </a:lnTo>
                <a:lnTo>
                  <a:pt x="2" y="3"/>
                </a:lnTo>
                <a:lnTo>
                  <a:pt x="12" y="3"/>
                </a:lnTo>
                <a:lnTo>
                  <a:pt x="11" y="2"/>
                </a:lnTo>
                <a:lnTo>
                  <a:pt x="11" y="392"/>
                </a:lnTo>
                <a:lnTo>
                  <a:pt x="12" y="390"/>
                </a:lnTo>
                <a:lnTo>
                  <a:pt x="2" y="390"/>
                </a:lnTo>
                <a:lnTo>
                  <a:pt x="3" y="392"/>
                </a:lnTo>
                <a:lnTo>
                  <a:pt x="3" y="2"/>
                </a:lnTo>
                <a:lnTo>
                  <a:pt x="2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299" name="Freeform 35"/>
          <p:cNvSpPr>
            <a:spLocks/>
          </p:cNvSpPr>
          <p:nvPr/>
        </p:nvSpPr>
        <p:spPr bwMode="auto">
          <a:xfrm>
            <a:off x="2790093" y="1567961"/>
            <a:ext cx="20515" cy="575897"/>
          </a:xfrm>
          <a:custGeom>
            <a:avLst/>
            <a:gdLst>
              <a:gd name="T0" fmla="*/ 0 w 14"/>
              <a:gd name="T1" fmla="*/ 0 h 393"/>
              <a:gd name="T2" fmla="*/ 0 w 14"/>
              <a:gd name="T3" fmla="*/ 393 h 393"/>
              <a:gd name="T4" fmla="*/ 14 w 14"/>
              <a:gd name="T5" fmla="*/ 393 h 393"/>
              <a:gd name="T6" fmla="*/ 14 w 14"/>
              <a:gd name="T7" fmla="*/ 0 h 393"/>
              <a:gd name="T8" fmla="*/ 0 w 14"/>
              <a:gd name="T9" fmla="*/ 0 h 393"/>
              <a:gd name="T10" fmla="*/ 1 w 14"/>
              <a:gd name="T11" fmla="*/ 3 h 393"/>
              <a:gd name="T12" fmla="*/ 12 w 14"/>
              <a:gd name="T13" fmla="*/ 3 h 393"/>
              <a:gd name="T14" fmla="*/ 10 w 14"/>
              <a:gd name="T15" fmla="*/ 2 h 393"/>
              <a:gd name="T16" fmla="*/ 10 w 14"/>
              <a:gd name="T17" fmla="*/ 392 h 393"/>
              <a:gd name="T18" fmla="*/ 12 w 14"/>
              <a:gd name="T19" fmla="*/ 390 h 393"/>
              <a:gd name="T20" fmla="*/ 1 w 14"/>
              <a:gd name="T21" fmla="*/ 390 h 393"/>
              <a:gd name="T22" fmla="*/ 3 w 14"/>
              <a:gd name="T23" fmla="*/ 392 h 393"/>
              <a:gd name="T24" fmla="*/ 3 w 14"/>
              <a:gd name="T25" fmla="*/ 2 h 393"/>
              <a:gd name="T26" fmla="*/ 1 w 14"/>
              <a:gd name="T27" fmla="*/ 3 h 393"/>
              <a:gd name="T28" fmla="*/ 0 w 14"/>
              <a:gd name="T29" fmla="*/ 0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" h="393">
                <a:moveTo>
                  <a:pt x="0" y="0"/>
                </a:moveTo>
                <a:lnTo>
                  <a:pt x="0" y="393"/>
                </a:lnTo>
                <a:lnTo>
                  <a:pt x="14" y="393"/>
                </a:lnTo>
                <a:lnTo>
                  <a:pt x="14" y="0"/>
                </a:lnTo>
                <a:lnTo>
                  <a:pt x="0" y="0"/>
                </a:lnTo>
                <a:lnTo>
                  <a:pt x="1" y="3"/>
                </a:lnTo>
                <a:lnTo>
                  <a:pt x="12" y="3"/>
                </a:lnTo>
                <a:lnTo>
                  <a:pt x="10" y="2"/>
                </a:lnTo>
                <a:lnTo>
                  <a:pt x="10" y="392"/>
                </a:lnTo>
                <a:lnTo>
                  <a:pt x="12" y="390"/>
                </a:lnTo>
                <a:lnTo>
                  <a:pt x="1" y="390"/>
                </a:lnTo>
                <a:lnTo>
                  <a:pt x="3" y="392"/>
                </a:lnTo>
                <a:lnTo>
                  <a:pt x="3" y="2"/>
                </a:lnTo>
                <a:lnTo>
                  <a:pt x="1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00" name="Rectangle 36"/>
          <p:cNvSpPr>
            <a:spLocks noChangeArrowheads="1"/>
          </p:cNvSpPr>
          <p:nvPr/>
        </p:nvSpPr>
        <p:spPr bwMode="auto">
          <a:xfrm>
            <a:off x="2757854" y="1567962"/>
            <a:ext cx="83527" cy="439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01" name="Rectangle 37"/>
          <p:cNvSpPr>
            <a:spLocks noChangeArrowheads="1"/>
          </p:cNvSpPr>
          <p:nvPr/>
        </p:nvSpPr>
        <p:spPr bwMode="auto">
          <a:xfrm>
            <a:off x="2467708" y="1567962"/>
            <a:ext cx="80597" cy="439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02" name="Freeform 38"/>
          <p:cNvSpPr>
            <a:spLocks/>
          </p:cNvSpPr>
          <p:nvPr/>
        </p:nvSpPr>
        <p:spPr bwMode="auto">
          <a:xfrm>
            <a:off x="2790093" y="2772508"/>
            <a:ext cx="20515" cy="575897"/>
          </a:xfrm>
          <a:custGeom>
            <a:avLst/>
            <a:gdLst>
              <a:gd name="T0" fmla="*/ 14 w 14"/>
              <a:gd name="T1" fmla="*/ 393 h 393"/>
              <a:gd name="T2" fmla="*/ 14 w 14"/>
              <a:gd name="T3" fmla="*/ 0 h 393"/>
              <a:gd name="T4" fmla="*/ 0 w 14"/>
              <a:gd name="T5" fmla="*/ 0 h 393"/>
              <a:gd name="T6" fmla="*/ 0 w 14"/>
              <a:gd name="T7" fmla="*/ 393 h 393"/>
              <a:gd name="T8" fmla="*/ 14 w 14"/>
              <a:gd name="T9" fmla="*/ 393 h 393"/>
              <a:gd name="T10" fmla="*/ 12 w 14"/>
              <a:gd name="T11" fmla="*/ 390 h 393"/>
              <a:gd name="T12" fmla="*/ 1 w 14"/>
              <a:gd name="T13" fmla="*/ 390 h 393"/>
              <a:gd name="T14" fmla="*/ 3 w 14"/>
              <a:gd name="T15" fmla="*/ 391 h 393"/>
              <a:gd name="T16" fmla="*/ 3 w 14"/>
              <a:gd name="T17" fmla="*/ 2 h 393"/>
              <a:gd name="T18" fmla="*/ 1 w 14"/>
              <a:gd name="T19" fmla="*/ 3 h 393"/>
              <a:gd name="T20" fmla="*/ 12 w 14"/>
              <a:gd name="T21" fmla="*/ 3 h 393"/>
              <a:gd name="T22" fmla="*/ 10 w 14"/>
              <a:gd name="T23" fmla="*/ 2 h 393"/>
              <a:gd name="T24" fmla="*/ 10 w 14"/>
              <a:gd name="T25" fmla="*/ 391 h 393"/>
              <a:gd name="T26" fmla="*/ 12 w 14"/>
              <a:gd name="T27" fmla="*/ 390 h 393"/>
              <a:gd name="T28" fmla="*/ 14 w 14"/>
              <a:gd name="T29" fmla="*/ 393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" h="393">
                <a:moveTo>
                  <a:pt x="14" y="393"/>
                </a:moveTo>
                <a:lnTo>
                  <a:pt x="14" y="0"/>
                </a:lnTo>
                <a:lnTo>
                  <a:pt x="0" y="0"/>
                </a:lnTo>
                <a:lnTo>
                  <a:pt x="0" y="393"/>
                </a:lnTo>
                <a:lnTo>
                  <a:pt x="14" y="393"/>
                </a:lnTo>
                <a:lnTo>
                  <a:pt x="12" y="390"/>
                </a:lnTo>
                <a:lnTo>
                  <a:pt x="1" y="390"/>
                </a:lnTo>
                <a:lnTo>
                  <a:pt x="3" y="391"/>
                </a:lnTo>
                <a:lnTo>
                  <a:pt x="3" y="2"/>
                </a:lnTo>
                <a:lnTo>
                  <a:pt x="1" y="3"/>
                </a:lnTo>
                <a:lnTo>
                  <a:pt x="12" y="3"/>
                </a:lnTo>
                <a:lnTo>
                  <a:pt x="10" y="2"/>
                </a:lnTo>
                <a:lnTo>
                  <a:pt x="10" y="391"/>
                </a:lnTo>
                <a:lnTo>
                  <a:pt x="12" y="390"/>
                </a:lnTo>
                <a:lnTo>
                  <a:pt x="14" y="39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03" name="Freeform 39"/>
          <p:cNvSpPr>
            <a:spLocks/>
          </p:cNvSpPr>
          <p:nvPr/>
        </p:nvSpPr>
        <p:spPr bwMode="auto">
          <a:xfrm>
            <a:off x="2498482" y="2772508"/>
            <a:ext cx="20515" cy="575897"/>
          </a:xfrm>
          <a:custGeom>
            <a:avLst/>
            <a:gdLst>
              <a:gd name="T0" fmla="*/ 14 w 14"/>
              <a:gd name="T1" fmla="*/ 393 h 393"/>
              <a:gd name="T2" fmla="*/ 14 w 14"/>
              <a:gd name="T3" fmla="*/ 0 h 393"/>
              <a:gd name="T4" fmla="*/ 0 w 14"/>
              <a:gd name="T5" fmla="*/ 0 h 393"/>
              <a:gd name="T6" fmla="*/ 0 w 14"/>
              <a:gd name="T7" fmla="*/ 393 h 393"/>
              <a:gd name="T8" fmla="*/ 14 w 14"/>
              <a:gd name="T9" fmla="*/ 393 h 393"/>
              <a:gd name="T10" fmla="*/ 13 w 14"/>
              <a:gd name="T11" fmla="*/ 390 h 393"/>
              <a:gd name="T12" fmla="*/ 2 w 14"/>
              <a:gd name="T13" fmla="*/ 390 h 393"/>
              <a:gd name="T14" fmla="*/ 4 w 14"/>
              <a:gd name="T15" fmla="*/ 391 h 393"/>
              <a:gd name="T16" fmla="*/ 4 w 14"/>
              <a:gd name="T17" fmla="*/ 2 h 393"/>
              <a:gd name="T18" fmla="*/ 2 w 14"/>
              <a:gd name="T19" fmla="*/ 3 h 393"/>
              <a:gd name="T20" fmla="*/ 13 w 14"/>
              <a:gd name="T21" fmla="*/ 3 h 393"/>
              <a:gd name="T22" fmla="*/ 11 w 14"/>
              <a:gd name="T23" fmla="*/ 2 h 393"/>
              <a:gd name="T24" fmla="*/ 11 w 14"/>
              <a:gd name="T25" fmla="*/ 391 h 393"/>
              <a:gd name="T26" fmla="*/ 13 w 14"/>
              <a:gd name="T27" fmla="*/ 390 h 393"/>
              <a:gd name="T28" fmla="*/ 14 w 14"/>
              <a:gd name="T29" fmla="*/ 393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" h="393">
                <a:moveTo>
                  <a:pt x="14" y="393"/>
                </a:moveTo>
                <a:lnTo>
                  <a:pt x="14" y="0"/>
                </a:lnTo>
                <a:lnTo>
                  <a:pt x="0" y="0"/>
                </a:lnTo>
                <a:lnTo>
                  <a:pt x="0" y="393"/>
                </a:lnTo>
                <a:lnTo>
                  <a:pt x="14" y="393"/>
                </a:lnTo>
                <a:lnTo>
                  <a:pt x="13" y="390"/>
                </a:lnTo>
                <a:lnTo>
                  <a:pt x="2" y="390"/>
                </a:lnTo>
                <a:lnTo>
                  <a:pt x="4" y="391"/>
                </a:lnTo>
                <a:lnTo>
                  <a:pt x="4" y="2"/>
                </a:lnTo>
                <a:lnTo>
                  <a:pt x="2" y="3"/>
                </a:lnTo>
                <a:lnTo>
                  <a:pt x="13" y="3"/>
                </a:lnTo>
                <a:lnTo>
                  <a:pt x="11" y="2"/>
                </a:lnTo>
                <a:lnTo>
                  <a:pt x="11" y="391"/>
                </a:lnTo>
                <a:lnTo>
                  <a:pt x="13" y="390"/>
                </a:lnTo>
                <a:lnTo>
                  <a:pt x="14" y="39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04" name="Rectangle 40"/>
          <p:cNvSpPr>
            <a:spLocks noChangeArrowheads="1"/>
          </p:cNvSpPr>
          <p:nvPr/>
        </p:nvSpPr>
        <p:spPr bwMode="auto">
          <a:xfrm>
            <a:off x="2760785" y="3344008"/>
            <a:ext cx="80597" cy="439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05" name="Rectangle 41"/>
          <p:cNvSpPr>
            <a:spLocks noChangeArrowheads="1"/>
          </p:cNvSpPr>
          <p:nvPr/>
        </p:nvSpPr>
        <p:spPr bwMode="auto">
          <a:xfrm>
            <a:off x="2461847" y="3344008"/>
            <a:ext cx="90854" cy="439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06" name="Freeform 42"/>
          <p:cNvSpPr>
            <a:spLocks/>
          </p:cNvSpPr>
          <p:nvPr/>
        </p:nvSpPr>
        <p:spPr bwMode="auto">
          <a:xfrm>
            <a:off x="2631831" y="2800351"/>
            <a:ext cx="51289" cy="253511"/>
          </a:xfrm>
          <a:custGeom>
            <a:avLst/>
            <a:gdLst>
              <a:gd name="T0" fmla="*/ 7 w 35"/>
              <a:gd name="T1" fmla="*/ 0 h 173"/>
              <a:gd name="T2" fmla="*/ 7 w 35"/>
              <a:gd name="T3" fmla="*/ 121 h 173"/>
              <a:gd name="T4" fmla="*/ 8 w 35"/>
              <a:gd name="T5" fmla="*/ 119 h 173"/>
              <a:gd name="T6" fmla="*/ 0 w 35"/>
              <a:gd name="T7" fmla="*/ 119 h 173"/>
              <a:gd name="T8" fmla="*/ 0 w 35"/>
              <a:gd name="T9" fmla="*/ 122 h 173"/>
              <a:gd name="T10" fmla="*/ 17 w 35"/>
              <a:gd name="T11" fmla="*/ 173 h 173"/>
              <a:gd name="T12" fmla="*/ 35 w 35"/>
              <a:gd name="T13" fmla="*/ 119 h 173"/>
              <a:gd name="T14" fmla="*/ 28 w 35"/>
              <a:gd name="T15" fmla="*/ 119 h 173"/>
              <a:gd name="T16" fmla="*/ 30 w 35"/>
              <a:gd name="T17" fmla="*/ 121 h 173"/>
              <a:gd name="T18" fmla="*/ 30 w 35"/>
              <a:gd name="T19" fmla="*/ 0 h 173"/>
              <a:gd name="T20" fmla="*/ 7 w 35"/>
              <a:gd name="T21" fmla="*/ 0 h 173"/>
              <a:gd name="T22" fmla="*/ 8 w 35"/>
              <a:gd name="T23" fmla="*/ 4 h 173"/>
              <a:gd name="T24" fmla="*/ 28 w 35"/>
              <a:gd name="T25" fmla="*/ 4 h 173"/>
              <a:gd name="T26" fmla="*/ 26 w 35"/>
              <a:gd name="T27" fmla="*/ 2 h 173"/>
              <a:gd name="T28" fmla="*/ 26 w 35"/>
              <a:gd name="T29" fmla="*/ 122 h 173"/>
              <a:gd name="T30" fmla="*/ 33 w 35"/>
              <a:gd name="T31" fmla="*/ 122 h 173"/>
              <a:gd name="T32" fmla="*/ 31 w 35"/>
              <a:gd name="T33" fmla="*/ 121 h 173"/>
              <a:gd name="T34" fmla="*/ 16 w 35"/>
              <a:gd name="T35" fmla="*/ 168 h 173"/>
              <a:gd name="T36" fmla="*/ 19 w 35"/>
              <a:gd name="T37" fmla="*/ 168 h 173"/>
              <a:gd name="T38" fmla="*/ 3 w 35"/>
              <a:gd name="T39" fmla="*/ 122 h 173"/>
              <a:gd name="T40" fmla="*/ 3 w 35"/>
              <a:gd name="T41" fmla="*/ 121 h 173"/>
              <a:gd name="T42" fmla="*/ 1 w 35"/>
              <a:gd name="T43" fmla="*/ 122 h 173"/>
              <a:gd name="T44" fmla="*/ 10 w 35"/>
              <a:gd name="T45" fmla="*/ 122 h 173"/>
              <a:gd name="T46" fmla="*/ 10 w 35"/>
              <a:gd name="T47" fmla="*/ 2 h 173"/>
              <a:gd name="T48" fmla="*/ 8 w 35"/>
              <a:gd name="T49" fmla="*/ 4 h 173"/>
              <a:gd name="T50" fmla="*/ 7 w 35"/>
              <a:gd name="T51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5" h="173">
                <a:moveTo>
                  <a:pt x="7" y="0"/>
                </a:moveTo>
                <a:lnTo>
                  <a:pt x="7" y="121"/>
                </a:lnTo>
                <a:lnTo>
                  <a:pt x="8" y="119"/>
                </a:lnTo>
                <a:lnTo>
                  <a:pt x="0" y="119"/>
                </a:lnTo>
                <a:lnTo>
                  <a:pt x="0" y="122"/>
                </a:lnTo>
                <a:lnTo>
                  <a:pt x="17" y="173"/>
                </a:lnTo>
                <a:lnTo>
                  <a:pt x="35" y="119"/>
                </a:lnTo>
                <a:lnTo>
                  <a:pt x="28" y="119"/>
                </a:lnTo>
                <a:lnTo>
                  <a:pt x="30" y="121"/>
                </a:lnTo>
                <a:lnTo>
                  <a:pt x="30" y="0"/>
                </a:lnTo>
                <a:lnTo>
                  <a:pt x="7" y="0"/>
                </a:lnTo>
                <a:lnTo>
                  <a:pt x="8" y="4"/>
                </a:lnTo>
                <a:lnTo>
                  <a:pt x="28" y="4"/>
                </a:lnTo>
                <a:lnTo>
                  <a:pt x="26" y="2"/>
                </a:lnTo>
                <a:lnTo>
                  <a:pt x="26" y="122"/>
                </a:lnTo>
                <a:lnTo>
                  <a:pt x="33" y="122"/>
                </a:lnTo>
                <a:lnTo>
                  <a:pt x="31" y="121"/>
                </a:lnTo>
                <a:lnTo>
                  <a:pt x="16" y="168"/>
                </a:lnTo>
                <a:lnTo>
                  <a:pt x="19" y="168"/>
                </a:lnTo>
                <a:lnTo>
                  <a:pt x="3" y="122"/>
                </a:lnTo>
                <a:lnTo>
                  <a:pt x="3" y="121"/>
                </a:lnTo>
                <a:lnTo>
                  <a:pt x="1" y="122"/>
                </a:lnTo>
                <a:lnTo>
                  <a:pt x="10" y="122"/>
                </a:lnTo>
                <a:lnTo>
                  <a:pt x="10" y="2"/>
                </a:lnTo>
                <a:lnTo>
                  <a:pt x="8" y="4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07" name="Freeform 43"/>
          <p:cNvSpPr>
            <a:spLocks/>
          </p:cNvSpPr>
          <p:nvPr/>
        </p:nvSpPr>
        <p:spPr bwMode="auto">
          <a:xfrm>
            <a:off x="2623038" y="1868366"/>
            <a:ext cx="52754" cy="253511"/>
          </a:xfrm>
          <a:custGeom>
            <a:avLst/>
            <a:gdLst>
              <a:gd name="T0" fmla="*/ 30 w 36"/>
              <a:gd name="T1" fmla="*/ 173 h 173"/>
              <a:gd name="T2" fmla="*/ 30 w 36"/>
              <a:gd name="T3" fmla="*/ 50 h 173"/>
              <a:gd name="T4" fmla="*/ 29 w 36"/>
              <a:gd name="T5" fmla="*/ 52 h 173"/>
              <a:gd name="T6" fmla="*/ 36 w 36"/>
              <a:gd name="T7" fmla="*/ 52 h 173"/>
              <a:gd name="T8" fmla="*/ 18 w 36"/>
              <a:gd name="T9" fmla="*/ 0 h 173"/>
              <a:gd name="T10" fmla="*/ 0 w 36"/>
              <a:gd name="T11" fmla="*/ 52 h 173"/>
              <a:gd name="T12" fmla="*/ 9 w 36"/>
              <a:gd name="T13" fmla="*/ 52 h 173"/>
              <a:gd name="T14" fmla="*/ 7 w 36"/>
              <a:gd name="T15" fmla="*/ 50 h 173"/>
              <a:gd name="T16" fmla="*/ 7 w 36"/>
              <a:gd name="T17" fmla="*/ 173 h 173"/>
              <a:gd name="T18" fmla="*/ 30 w 36"/>
              <a:gd name="T19" fmla="*/ 173 h 173"/>
              <a:gd name="T20" fmla="*/ 29 w 36"/>
              <a:gd name="T21" fmla="*/ 169 h 173"/>
              <a:gd name="T22" fmla="*/ 9 w 36"/>
              <a:gd name="T23" fmla="*/ 169 h 173"/>
              <a:gd name="T24" fmla="*/ 11 w 36"/>
              <a:gd name="T25" fmla="*/ 171 h 173"/>
              <a:gd name="T26" fmla="*/ 11 w 36"/>
              <a:gd name="T27" fmla="*/ 49 h 173"/>
              <a:gd name="T28" fmla="*/ 2 w 36"/>
              <a:gd name="T29" fmla="*/ 49 h 173"/>
              <a:gd name="T30" fmla="*/ 4 w 36"/>
              <a:gd name="T31" fmla="*/ 50 h 173"/>
              <a:gd name="T32" fmla="*/ 20 w 36"/>
              <a:gd name="T33" fmla="*/ 5 h 173"/>
              <a:gd name="T34" fmla="*/ 16 w 36"/>
              <a:gd name="T35" fmla="*/ 5 h 173"/>
              <a:gd name="T36" fmla="*/ 32 w 36"/>
              <a:gd name="T37" fmla="*/ 50 h 173"/>
              <a:gd name="T38" fmla="*/ 34 w 36"/>
              <a:gd name="T39" fmla="*/ 49 h 173"/>
              <a:gd name="T40" fmla="*/ 27 w 36"/>
              <a:gd name="T41" fmla="*/ 49 h 173"/>
              <a:gd name="T42" fmla="*/ 27 w 36"/>
              <a:gd name="T43" fmla="*/ 171 h 173"/>
              <a:gd name="T44" fmla="*/ 29 w 36"/>
              <a:gd name="T45" fmla="*/ 169 h 173"/>
              <a:gd name="T46" fmla="*/ 30 w 36"/>
              <a:gd name="T47" fmla="*/ 17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6" h="173">
                <a:moveTo>
                  <a:pt x="30" y="173"/>
                </a:moveTo>
                <a:lnTo>
                  <a:pt x="30" y="50"/>
                </a:lnTo>
                <a:lnTo>
                  <a:pt x="29" y="52"/>
                </a:lnTo>
                <a:lnTo>
                  <a:pt x="36" y="52"/>
                </a:lnTo>
                <a:lnTo>
                  <a:pt x="18" y="0"/>
                </a:lnTo>
                <a:lnTo>
                  <a:pt x="0" y="52"/>
                </a:lnTo>
                <a:lnTo>
                  <a:pt x="9" y="52"/>
                </a:lnTo>
                <a:lnTo>
                  <a:pt x="7" y="50"/>
                </a:lnTo>
                <a:lnTo>
                  <a:pt x="7" y="173"/>
                </a:lnTo>
                <a:lnTo>
                  <a:pt x="30" y="173"/>
                </a:lnTo>
                <a:lnTo>
                  <a:pt x="29" y="169"/>
                </a:lnTo>
                <a:lnTo>
                  <a:pt x="9" y="169"/>
                </a:lnTo>
                <a:lnTo>
                  <a:pt x="11" y="171"/>
                </a:lnTo>
                <a:lnTo>
                  <a:pt x="11" y="49"/>
                </a:lnTo>
                <a:lnTo>
                  <a:pt x="2" y="49"/>
                </a:lnTo>
                <a:lnTo>
                  <a:pt x="4" y="50"/>
                </a:lnTo>
                <a:lnTo>
                  <a:pt x="20" y="5"/>
                </a:lnTo>
                <a:lnTo>
                  <a:pt x="16" y="5"/>
                </a:lnTo>
                <a:lnTo>
                  <a:pt x="32" y="50"/>
                </a:lnTo>
                <a:lnTo>
                  <a:pt x="34" y="49"/>
                </a:lnTo>
                <a:lnTo>
                  <a:pt x="27" y="49"/>
                </a:lnTo>
                <a:lnTo>
                  <a:pt x="27" y="171"/>
                </a:lnTo>
                <a:lnTo>
                  <a:pt x="29" y="169"/>
                </a:lnTo>
                <a:lnTo>
                  <a:pt x="30" y="17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08" name="Rectangle 44"/>
          <p:cNvSpPr>
            <a:spLocks noChangeArrowheads="1"/>
          </p:cNvSpPr>
          <p:nvPr/>
        </p:nvSpPr>
        <p:spPr bwMode="auto">
          <a:xfrm>
            <a:off x="1456592" y="2697774"/>
            <a:ext cx="904094" cy="31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de-DE" sz="1015">
                <a:solidFill>
                  <a:srgbClr val="000000"/>
                </a:solidFill>
              </a:rPr>
              <a:t>material</a:t>
            </a:r>
          </a:p>
          <a:p>
            <a:pPr eaLnBrk="1" hangingPunct="1"/>
            <a:r>
              <a:rPr lang="en-US" altLang="de-DE" sz="1015">
                <a:solidFill>
                  <a:srgbClr val="000000"/>
                </a:solidFill>
              </a:rPr>
              <a:t>handling device</a:t>
            </a:r>
            <a:endParaRPr lang="en-US" altLang="de-DE" sz="1108"/>
          </a:p>
        </p:txBody>
      </p:sp>
      <p:sp>
        <p:nvSpPr>
          <p:cNvPr id="395309" name="Rectangle 45"/>
          <p:cNvSpPr>
            <a:spLocks noChangeArrowheads="1"/>
          </p:cNvSpPr>
          <p:nvPr/>
        </p:nvSpPr>
        <p:spPr bwMode="auto">
          <a:xfrm>
            <a:off x="1742343" y="1944566"/>
            <a:ext cx="528991" cy="15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de-DE" sz="1015">
                <a:solidFill>
                  <a:srgbClr val="000000"/>
                </a:solidFill>
              </a:rPr>
              <a:t>conveyor</a:t>
            </a:r>
            <a:endParaRPr lang="en-US" altLang="de-DE" sz="1015"/>
          </a:p>
        </p:txBody>
      </p:sp>
      <p:sp>
        <p:nvSpPr>
          <p:cNvPr id="395310" name="Line 46"/>
          <p:cNvSpPr>
            <a:spLocks noChangeShapeType="1"/>
          </p:cNvSpPr>
          <p:nvPr/>
        </p:nvSpPr>
        <p:spPr bwMode="auto">
          <a:xfrm flipV="1">
            <a:off x="2360736" y="2677258"/>
            <a:ext cx="101111" cy="439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11" name="Rectangle 47"/>
          <p:cNvSpPr>
            <a:spLocks noChangeArrowheads="1"/>
          </p:cNvSpPr>
          <p:nvPr/>
        </p:nvSpPr>
        <p:spPr bwMode="auto">
          <a:xfrm>
            <a:off x="2454520" y="2208335"/>
            <a:ext cx="20515" cy="58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12" name="Rectangle 48"/>
          <p:cNvSpPr>
            <a:spLocks noChangeArrowheads="1"/>
          </p:cNvSpPr>
          <p:nvPr/>
        </p:nvSpPr>
        <p:spPr bwMode="auto">
          <a:xfrm>
            <a:off x="2480896" y="2208335"/>
            <a:ext cx="4396" cy="58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13" name="Rectangle 49"/>
          <p:cNvSpPr>
            <a:spLocks noChangeArrowheads="1"/>
          </p:cNvSpPr>
          <p:nvPr/>
        </p:nvSpPr>
        <p:spPr bwMode="auto">
          <a:xfrm>
            <a:off x="2491155" y="2208335"/>
            <a:ext cx="20515" cy="58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14" name="Rectangle 50"/>
          <p:cNvSpPr>
            <a:spLocks noChangeArrowheads="1"/>
          </p:cNvSpPr>
          <p:nvPr/>
        </p:nvSpPr>
        <p:spPr bwMode="auto">
          <a:xfrm>
            <a:off x="2517531" y="2208335"/>
            <a:ext cx="4397" cy="58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15" name="Rectangle 51"/>
          <p:cNvSpPr>
            <a:spLocks noChangeArrowheads="1"/>
          </p:cNvSpPr>
          <p:nvPr/>
        </p:nvSpPr>
        <p:spPr bwMode="auto">
          <a:xfrm>
            <a:off x="2527790" y="2208335"/>
            <a:ext cx="20515" cy="58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16" name="Rectangle 52"/>
          <p:cNvSpPr>
            <a:spLocks noChangeArrowheads="1"/>
          </p:cNvSpPr>
          <p:nvPr/>
        </p:nvSpPr>
        <p:spPr bwMode="auto">
          <a:xfrm>
            <a:off x="2552700" y="2208335"/>
            <a:ext cx="5862" cy="58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17" name="Rectangle 53"/>
          <p:cNvSpPr>
            <a:spLocks noChangeArrowheads="1"/>
          </p:cNvSpPr>
          <p:nvPr/>
        </p:nvSpPr>
        <p:spPr bwMode="auto">
          <a:xfrm>
            <a:off x="2562958" y="2208335"/>
            <a:ext cx="5862" cy="58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18" name="Rectangle 54"/>
          <p:cNvSpPr>
            <a:spLocks noChangeArrowheads="1"/>
          </p:cNvSpPr>
          <p:nvPr/>
        </p:nvSpPr>
        <p:spPr bwMode="auto">
          <a:xfrm>
            <a:off x="2750528" y="2211266"/>
            <a:ext cx="20515" cy="439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19" name="Rectangle 55"/>
          <p:cNvSpPr>
            <a:spLocks noChangeArrowheads="1"/>
          </p:cNvSpPr>
          <p:nvPr/>
        </p:nvSpPr>
        <p:spPr bwMode="auto">
          <a:xfrm>
            <a:off x="2776904" y="2211266"/>
            <a:ext cx="4396" cy="439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20" name="Rectangle 56"/>
          <p:cNvSpPr>
            <a:spLocks noChangeArrowheads="1"/>
          </p:cNvSpPr>
          <p:nvPr/>
        </p:nvSpPr>
        <p:spPr bwMode="auto">
          <a:xfrm>
            <a:off x="2787162" y="2211266"/>
            <a:ext cx="20515" cy="439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21" name="Rectangle 57"/>
          <p:cNvSpPr>
            <a:spLocks noChangeArrowheads="1"/>
          </p:cNvSpPr>
          <p:nvPr/>
        </p:nvSpPr>
        <p:spPr bwMode="auto">
          <a:xfrm>
            <a:off x="2813539" y="2211266"/>
            <a:ext cx="4397" cy="439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22" name="Rectangle 58"/>
          <p:cNvSpPr>
            <a:spLocks noChangeArrowheads="1"/>
          </p:cNvSpPr>
          <p:nvPr/>
        </p:nvSpPr>
        <p:spPr bwMode="auto">
          <a:xfrm>
            <a:off x="2823797" y="2211266"/>
            <a:ext cx="20515" cy="439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23" name="Rectangle 59"/>
          <p:cNvSpPr>
            <a:spLocks noChangeArrowheads="1"/>
          </p:cNvSpPr>
          <p:nvPr/>
        </p:nvSpPr>
        <p:spPr bwMode="auto">
          <a:xfrm>
            <a:off x="2850173" y="2211266"/>
            <a:ext cx="4396" cy="439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24" name="Rectangle 60"/>
          <p:cNvSpPr>
            <a:spLocks noChangeArrowheads="1"/>
          </p:cNvSpPr>
          <p:nvPr/>
        </p:nvSpPr>
        <p:spPr bwMode="auto">
          <a:xfrm>
            <a:off x="2860431" y="2211266"/>
            <a:ext cx="1466" cy="439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25" name="Rectangle 61"/>
          <p:cNvSpPr>
            <a:spLocks noChangeArrowheads="1"/>
          </p:cNvSpPr>
          <p:nvPr/>
        </p:nvSpPr>
        <p:spPr bwMode="auto">
          <a:xfrm>
            <a:off x="2750528" y="2703635"/>
            <a:ext cx="20515" cy="439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26" name="Rectangle 62"/>
          <p:cNvSpPr>
            <a:spLocks noChangeArrowheads="1"/>
          </p:cNvSpPr>
          <p:nvPr/>
        </p:nvSpPr>
        <p:spPr bwMode="auto">
          <a:xfrm>
            <a:off x="2776904" y="2703635"/>
            <a:ext cx="4396" cy="439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27" name="Rectangle 63"/>
          <p:cNvSpPr>
            <a:spLocks noChangeArrowheads="1"/>
          </p:cNvSpPr>
          <p:nvPr/>
        </p:nvSpPr>
        <p:spPr bwMode="auto">
          <a:xfrm>
            <a:off x="2787162" y="2703635"/>
            <a:ext cx="20515" cy="439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28" name="Rectangle 64"/>
          <p:cNvSpPr>
            <a:spLocks noChangeArrowheads="1"/>
          </p:cNvSpPr>
          <p:nvPr/>
        </p:nvSpPr>
        <p:spPr bwMode="auto">
          <a:xfrm>
            <a:off x="2813539" y="2703635"/>
            <a:ext cx="4397" cy="439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29" name="Rectangle 65"/>
          <p:cNvSpPr>
            <a:spLocks noChangeArrowheads="1"/>
          </p:cNvSpPr>
          <p:nvPr/>
        </p:nvSpPr>
        <p:spPr bwMode="auto">
          <a:xfrm>
            <a:off x="2823797" y="2703635"/>
            <a:ext cx="20515" cy="439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30" name="Rectangle 66"/>
          <p:cNvSpPr>
            <a:spLocks noChangeArrowheads="1"/>
          </p:cNvSpPr>
          <p:nvPr/>
        </p:nvSpPr>
        <p:spPr bwMode="auto">
          <a:xfrm>
            <a:off x="2850173" y="2703635"/>
            <a:ext cx="4396" cy="439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31" name="Rectangle 67"/>
          <p:cNvSpPr>
            <a:spLocks noChangeArrowheads="1"/>
          </p:cNvSpPr>
          <p:nvPr/>
        </p:nvSpPr>
        <p:spPr bwMode="auto">
          <a:xfrm>
            <a:off x="2860431" y="2703635"/>
            <a:ext cx="1466" cy="439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32" name="Rectangle 68"/>
          <p:cNvSpPr>
            <a:spLocks noChangeArrowheads="1"/>
          </p:cNvSpPr>
          <p:nvPr/>
        </p:nvSpPr>
        <p:spPr bwMode="auto">
          <a:xfrm>
            <a:off x="2454520" y="2703635"/>
            <a:ext cx="20515" cy="439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33" name="Rectangle 69"/>
          <p:cNvSpPr>
            <a:spLocks noChangeArrowheads="1"/>
          </p:cNvSpPr>
          <p:nvPr/>
        </p:nvSpPr>
        <p:spPr bwMode="auto">
          <a:xfrm>
            <a:off x="2480896" y="2703635"/>
            <a:ext cx="4396" cy="439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34" name="Rectangle 70"/>
          <p:cNvSpPr>
            <a:spLocks noChangeArrowheads="1"/>
          </p:cNvSpPr>
          <p:nvPr/>
        </p:nvSpPr>
        <p:spPr bwMode="auto">
          <a:xfrm>
            <a:off x="2491155" y="2703635"/>
            <a:ext cx="20515" cy="439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35" name="Rectangle 71"/>
          <p:cNvSpPr>
            <a:spLocks noChangeArrowheads="1"/>
          </p:cNvSpPr>
          <p:nvPr/>
        </p:nvSpPr>
        <p:spPr bwMode="auto">
          <a:xfrm>
            <a:off x="2517531" y="2703635"/>
            <a:ext cx="4397" cy="439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36" name="Rectangle 72"/>
          <p:cNvSpPr>
            <a:spLocks noChangeArrowheads="1"/>
          </p:cNvSpPr>
          <p:nvPr/>
        </p:nvSpPr>
        <p:spPr bwMode="auto">
          <a:xfrm>
            <a:off x="2527790" y="2703635"/>
            <a:ext cx="20515" cy="439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37" name="Rectangle 73"/>
          <p:cNvSpPr>
            <a:spLocks noChangeArrowheads="1"/>
          </p:cNvSpPr>
          <p:nvPr/>
        </p:nvSpPr>
        <p:spPr bwMode="auto">
          <a:xfrm>
            <a:off x="2552700" y="2703635"/>
            <a:ext cx="5862" cy="439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38" name="Rectangle 74"/>
          <p:cNvSpPr>
            <a:spLocks noChangeArrowheads="1"/>
          </p:cNvSpPr>
          <p:nvPr/>
        </p:nvSpPr>
        <p:spPr bwMode="auto">
          <a:xfrm>
            <a:off x="2562958" y="2703635"/>
            <a:ext cx="5862" cy="439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39" name="Rectangle 75"/>
          <p:cNvSpPr>
            <a:spLocks noChangeArrowheads="1"/>
          </p:cNvSpPr>
          <p:nvPr/>
        </p:nvSpPr>
        <p:spPr bwMode="auto">
          <a:xfrm>
            <a:off x="1567962" y="2388577"/>
            <a:ext cx="72136" cy="15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de-DE" sz="1015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endParaRPr lang="en-US" altLang="de-DE" sz="1108"/>
          </a:p>
        </p:txBody>
      </p:sp>
      <p:sp>
        <p:nvSpPr>
          <p:cNvPr id="395340" name="Freeform 76"/>
          <p:cNvSpPr>
            <a:spLocks/>
          </p:cNvSpPr>
          <p:nvPr/>
        </p:nvSpPr>
        <p:spPr bwMode="auto">
          <a:xfrm>
            <a:off x="1674935" y="2434005"/>
            <a:ext cx="291611" cy="71803"/>
          </a:xfrm>
          <a:custGeom>
            <a:avLst/>
            <a:gdLst>
              <a:gd name="T0" fmla="*/ 0 w 199"/>
              <a:gd name="T1" fmla="*/ 38 h 49"/>
              <a:gd name="T2" fmla="*/ 142 w 199"/>
              <a:gd name="T3" fmla="*/ 38 h 49"/>
              <a:gd name="T4" fmla="*/ 142 w 199"/>
              <a:gd name="T5" fmla="*/ 49 h 49"/>
              <a:gd name="T6" fmla="*/ 144 w 199"/>
              <a:gd name="T7" fmla="*/ 49 h 49"/>
              <a:gd name="T8" fmla="*/ 199 w 199"/>
              <a:gd name="T9" fmla="*/ 24 h 49"/>
              <a:gd name="T10" fmla="*/ 142 w 199"/>
              <a:gd name="T11" fmla="*/ 0 h 49"/>
              <a:gd name="T12" fmla="*/ 142 w 199"/>
              <a:gd name="T13" fmla="*/ 10 h 49"/>
              <a:gd name="T14" fmla="*/ 0 w 199"/>
              <a:gd name="T15" fmla="*/ 10 h 49"/>
              <a:gd name="T16" fmla="*/ 0 w 199"/>
              <a:gd name="T17" fmla="*/ 3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49">
                <a:moveTo>
                  <a:pt x="0" y="38"/>
                </a:moveTo>
                <a:lnTo>
                  <a:pt x="142" y="38"/>
                </a:lnTo>
                <a:lnTo>
                  <a:pt x="142" y="49"/>
                </a:lnTo>
                <a:lnTo>
                  <a:pt x="144" y="49"/>
                </a:lnTo>
                <a:lnTo>
                  <a:pt x="199" y="24"/>
                </a:lnTo>
                <a:lnTo>
                  <a:pt x="142" y="0"/>
                </a:lnTo>
                <a:lnTo>
                  <a:pt x="142" y="10"/>
                </a:lnTo>
                <a:lnTo>
                  <a:pt x="0" y="10"/>
                </a:lnTo>
                <a:lnTo>
                  <a:pt x="0" y="38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41" name="Freeform 77"/>
          <p:cNvSpPr>
            <a:spLocks/>
          </p:cNvSpPr>
          <p:nvPr/>
        </p:nvSpPr>
        <p:spPr bwMode="auto">
          <a:xfrm>
            <a:off x="3226777" y="1957755"/>
            <a:ext cx="208085" cy="96715"/>
          </a:xfrm>
          <a:custGeom>
            <a:avLst/>
            <a:gdLst>
              <a:gd name="T0" fmla="*/ 0 w 142"/>
              <a:gd name="T1" fmla="*/ 52 h 66"/>
              <a:gd name="T2" fmla="*/ 102 w 142"/>
              <a:gd name="T3" fmla="*/ 52 h 66"/>
              <a:gd name="T4" fmla="*/ 102 w 142"/>
              <a:gd name="T5" fmla="*/ 66 h 66"/>
              <a:gd name="T6" fmla="*/ 142 w 142"/>
              <a:gd name="T7" fmla="*/ 33 h 66"/>
              <a:gd name="T8" fmla="*/ 102 w 142"/>
              <a:gd name="T9" fmla="*/ 0 h 66"/>
              <a:gd name="T10" fmla="*/ 102 w 142"/>
              <a:gd name="T11" fmla="*/ 14 h 66"/>
              <a:gd name="T12" fmla="*/ 0 w 142"/>
              <a:gd name="T13" fmla="*/ 14 h 66"/>
              <a:gd name="T14" fmla="*/ 0 w 142"/>
              <a:gd name="T15" fmla="*/ 52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6">
                <a:moveTo>
                  <a:pt x="0" y="52"/>
                </a:moveTo>
                <a:lnTo>
                  <a:pt x="102" y="52"/>
                </a:lnTo>
                <a:lnTo>
                  <a:pt x="102" y="66"/>
                </a:lnTo>
                <a:lnTo>
                  <a:pt x="142" y="33"/>
                </a:lnTo>
                <a:lnTo>
                  <a:pt x="102" y="0"/>
                </a:lnTo>
                <a:lnTo>
                  <a:pt x="102" y="14"/>
                </a:lnTo>
                <a:lnTo>
                  <a:pt x="0" y="14"/>
                </a:lnTo>
                <a:lnTo>
                  <a:pt x="0" y="52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42" name="Rectangle 78"/>
          <p:cNvSpPr>
            <a:spLocks noChangeArrowheads="1"/>
          </p:cNvSpPr>
          <p:nvPr/>
        </p:nvSpPr>
        <p:spPr bwMode="auto">
          <a:xfrm>
            <a:off x="2867758" y="2533651"/>
            <a:ext cx="4396" cy="293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43" name="Rectangle 79"/>
          <p:cNvSpPr>
            <a:spLocks noChangeArrowheads="1"/>
          </p:cNvSpPr>
          <p:nvPr/>
        </p:nvSpPr>
        <p:spPr bwMode="auto">
          <a:xfrm>
            <a:off x="2642089" y="2300654"/>
            <a:ext cx="30773" cy="31798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44" name="Rectangle 80"/>
          <p:cNvSpPr>
            <a:spLocks noChangeArrowheads="1"/>
          </p:cNvSpPr>
          <p:nvPr/>
        </p:nvSpPr>
        <p:spPr bwMode="auto">
          <a:xfrm>
            <a:off x="2807677" y="2300654"/>
            <a:ext cx="30774" cy="31798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45" name="Rectangle 81"/>
          <p:cNvSpPr>
            <a:spLocks noChangeArrowheads="1"/>
          </p:cNvSpPr>
          <p:nvPr/>
        </p:nvSpPr>
        <p:spPr bwMode="auto">
          <a:xfrm>
            <a:off x="2722684" y="2300654"/>
            <a:ext cx="30774" cy="31798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46" name="Rectangle 82"/>
          <p:cNvSpPr>
            <a:spLocks noChangeArrowheads="1"/>
          </p:cNvSpPr>
          <p:nvPr/>
        </p:nvSpPr>
        <p:spPr bwMode="auto">
          <a:xfrm>
            <a:off x="2558561" y="2300654"/>
            <a:ext cx="30774" cy="31798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47" name="Rectangle 83"/>
          <p:cNvSpPr>
            <a:spLocks noChangeArrowheads="1"/>
          </p:cNvSpPr>
          <p:nvPr/>
        </p:nvSpPr>
        <p:spPr bwMode="auto">
          <a:xfrm>
            <a:off x="2475035" y="2300654"/>
            <a:ext cx="30773" cy="31798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48" name="Freeform 84"/>
          <p:cNvSpPr>
            <a:spLocks/>
          </p:cNvSpPr>
          <p:nvPr/>
        </p:nvSpPr>
        <p:spPr bwMode="auto">
          <a:xfrm>
            <a:off x="2460381" y="2297723"/>
            <a:ext cx="391257" cy="320920"/>
          </a:xfrm>
          <a:custGeom>
            <a:avLst/>
            <a:gdLst>
              <a:gd name="T0" fmla="*/ 0 w 267"/>
              <a:gd name="T1" fmla="*/ 0 h 219"/>
              <a:gd name="T2" fmla="*/ 0 w 267"/>
              <a:gd name="T3" fmla="*/ 219 h 219"/>
              <a:gd name="T4" fmla="*/ 267 w 267"/>
              <a:gd name="T5" fmla="*/ 219 h 219"/>
              <a:gd name="T6" fmla="*/ 267 w 267"/>
              <a:gd name="T7" fmla="*/ 0 h 219"/>
              <a:gd name="T8" fmla="*/ 0 w 267"/>
              <a:gd name="T9" fmla="*/ 0 h 219"/>
              <a:gd name="T10" fmla="*/ 1 w 267"/>
              <a:gd name="T11" fmla="*/ 4 h 219"/>
              <a:gd name="T12" fmla="*/ 266 w 267"/>
              <a:gd name="T13" fmla="*/ 4 h 219"/>
              <a:gd name="T14" fmla="*/ 264 w 267"/>
              <a:gd name="T15" fmla="*/ 2 h 219"/>
              <a:gd name="T16" fmla="*/ 264 w 267"/>
              <a:gd name="T17" fmla="*/ 217 h 219"/>
              <a:gd name="T18" fmla="*/ 266 w 267"/>
              <a:gd name="T19" fmla="*/ 215 h 219"/>
              <a:gd name="T20" fmla="*/ 1 w 267"/>
              <a:gd name="T21" fmla="*/ 215 h 219"/>
              <a:gd name="T22" fmla="*/ 3 w 267"/>
              <a:gd name="T23" fmla="*/ 217 h 219"/>
              <a:gd name="T24" fmla="*/ 3 w 267"/>
              <a:gd name="T25" fmla="*/ 2 h 219"/>
              <a:gd name="T26" fmla="*/ 1 w 267"/>
              <a:gd name="T27" fmla="*/ 4 h 219"/>
              <a:gd name="T28" fmla="*/ 0 w 267"/>
              <a:gd name="T29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67" h="219">
                <a:moveTo>
                  <a:pt x="0" y="0"/>
                </a:moveTo>
                <a:lnTo>
                  <a:pt x="0" y="219"/>
                </a:lnTo>
                <a:lnTo>
                  <a:pt x="267" y="219"/>
                </a:lnTo>
                <a:lnTo>
                  <a:pt x="267" y="0"/>
                </a:lnTo>
                <a:lnTo>
                  <a:pt x="0" y="0"/>
                </a:lnTo>
                <a:lnTo>
                  <a:pt x="1" y="4"/>
                </a:lnTo>
                <a:lnTo>
                  <a:pt x="266" y="4"/>
                </a:lnTo>
                <a:lnTo>
                  <a:pt x="264" y="2"/>
                </a:lnTo>
                <a:lnTo>
                  <a:pt x="264" y="217"/>
                </a:lnTo>
                <a:lnTo>
                  <a:pt x="266" y="215"/>
                </a:lnTo>
                <a:lnTo>
                  <a:pt x="1" y="215"/>
                </a:lnTo>
                <a:lnTo>
                  <a:pt x="3" y="217"/>
                </a:lnTo>
                <a:lnTo>
                  <a:pt x="3" y="2"/>
                </a:lnTo>
                <a:lnTo>
                  <a:pt x="1" y="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49" name="Freeform 85"/>
          <p:cNvSpPr>
            <a:spLocks/>
          </p:cNvSpPr>
          <p:nvPr/>
        </p:nvSpPr>
        <p:spPr bwMode="auto">
          <a:xfrm>
            <a:off x="3234105" y="2416420"/>
            <a:ext cx="208085" cy="96715"/>
          </a:xfrm>
          <a:custGeom>
            <a:avLst/>
            <a:gdLst>
              <a:gd name="T0" fmla="*/ 0 w 142"/>
              <a:gd name="T1" fmla="*/ 52 h 66"/>
              <a:gd name="T2" fmla="*/ 103 w 142"/>
              <a:gd name="T3" fmla="*/ 52 h 66"/>
              <a:gd name="T4" fmla="*/ 103 w 142"/>
              <a:gd name="T5" fmla="*/ 66 h 66"/>
              <a:gd name="T6" fmla="*/ 105 w 142"/>
              <a:gd name="T7" fmla="*/ 66 h 66"/>
              <a:gd name="T8" fmla="*/ 142 w 142"/>
              <a:gd name="T9" fmla="*/ 35 h 66"/>
              <a:gd name="T10" fmla="*/ 103 w 142"/>
              <a:gd name="T11" fmla="*/ 0 h 66"/>
              <a:gd name="T12" fmla="*/ 103 w 142"/>
              <a:gd name="T13" fmla="*/ 14 h 66"/>
              <a:gd name="T14" fmla="*/ 0 w 142"/>
              <a:gd name="T15" fmla="*/ 14 h 66"/>
              <a:gd name="T16" fmla="*/ 0 w 142"/>
              <a:gd name="T17" fmla="*/ 52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" h="66">
                <a:moveTo>
                  <a:pt x="0" y="52"/>
                </a:moveTo>
                <a:lnTo>
                  <a:pt x="103" y="52"/>
                </a:lnTo>
                <a:lnTo>
                  <a:pt x="103" y="66"/>
                </a:lnTo>
                <a:lnTo>
                  <a:pt x="105" y="66"/>
                </a:lnTo>
                <a:lnTo>
                  <a:pt x="142" y="35"/>
                </a:lnTo>
                <a:lnTo>
                  <a:pt x="103" y="0"/>
                </a:lnTo>
                <a:lnTo>
                  <a:pt x="103" y="14"/>
                </a:lnTo>
                <a:lnTo>
                  <a:pt x="0" y="14"/>
                </a:lnTo>
                <a:lnTo>
                  <a:pt x="0" y="52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50" name="Freeform 86"/>
          <p:cNvSpPr>
            <a:spLocks/>
          </p:cNvSpPr>
          <p:nvPr/>
        </p:nvSpPr>
        <p:spPr bwMode="auto">
          <a:xfrm>
            <a:off x="3244362" y="3030416"/>
            <a:ext cx="208085" cy="98181"/>
          </a:xfrm>
          <a:custGeom>
            <a:avLst/>
            <a:gdLst>
              <a:gd name="T0" fmla="*/ 0 w 142"/>
              <a:gd name="T1" fmla="*/ 53 h 67"/>
              <a:gd name="T2" fmla="*/ 103 w 142"/>
              <a:gd name="T3" fmla="*/ 53 h 67"/>
              <a:gd name="T4" fmla="*/ 103 w 142"/>
              <a:gd name="T5" fmla="*/ 67 h 67"/>
              <a:gd name="T6" fmla="*/ 142 w 142"/>
              <a:gd name="T7" fmla="*/ 34 h 67"/>
              <a:gd name="T8" fmla="*/ 103 w 142"/>
              <a:gd name="T9" fmla="*/ 0 h 67"/>
              <a:gd name="T10" fmla="*/ 103 w 142"/>
              <a:gd name="T11" fmla="*/ 14 h 67"/>
              <a:gd name="T12" fmla="*/ 0 w 142"/>
              <a:gd name="T13" fmla="*/ 14 h 67"/>
              <a:gd name="T14" fmla="*/ 0 w 142"/>
              <a:gd name="T15" fmla="*/ 53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7">
                <a:moveTo>
                  <a:pt x="0" y="53"/>
                </a:moveTo>
                <a:lnTo>
                  <a:pt x="103" y="53"/>
                </a:lnTo>
                <a:lnTo>
                  <a:pt x="103" y="67"/>
                </a:lnTo>
                <a:lnTo>
                  <a:pt x="142" y="34"/>
                </a:lnTo>
                <a:lnTo>
                  <a:pt x="103" y="0"/>
                </a:lnTo>
                <a:lnTo>
                  <a:pt x="103" y="14"/>
                </a:lnTo>
                <a:lnTo>
                  <a:pt x="0" y="14"/>
                </a:lnTo>
                <a:lnTo>
                  <a:pt x="0" y="53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51" name="Line 87"/>
          <p:cNvSpPr>
            <a:spLocks noChangeShapeType="1"/>
          </p:cNvSpPr>
          <p:nvPr/>
        </p:nvSpPr>
        <p:spPr bwMode="auto">
          <a:xfrm>
            <a:off x="2189285" y="2211266"/>
            <a:ext cx="87923" cy="8645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52" name="Rectangle 88"/>
          <p:cNvSpPr>
            <a:spLocks noChangeArrowheads="1"/>
          </p:cNvSpPr>
          <p:nvPr/>
        </p:nvSpPr>
        <p:spPr bwMode="auto">
          <a:xfrm>
            <a:off x="3462704" y="1909397"/>
            <a:ext cx="72136" cy="15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de-DE" sz="1015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endParaRPr lang="en-US" altLang="de-DE" sz="1108"/>
          </a:p>
        </p:txBody>
      </p:sp>
      <p:sp>
        <p:nvSpPr>
          <p:cNvPr id="395353" name="Rectangle 89"/>
          <p:cNvSpPr>
            <a:spLocks noChangeArrowheads="1"/>
          </p:cNvSpPr>
          <p:nvPr/>
        </p:nvSpPr>
        <p:spPr bwMode="auto">
          <a:xfrm>
            <a:off x="3533043" y="1992923"/>
            <a:ext cx="41678" cy="9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de-DE" sz="646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endParaRPr lang="en-US" altLang="de-DE" sz="1108"/>
          </a:p>
        </p:txBody>
      </p:sp>
      <p:sp>
        <p:nvSpPr>
          <p:cNvPr id="395354" name="Rectangle 90"/>
          <p:cNvSpPr>
            <a:spLocks noChangeArrowheads="1"/>
          </p:cNvSpPr>
          <p:nvPr/>
        </p:nvSpPr>
        <p:spPr bwMode="auto">
          <a:xfrm>
            <a:off x="3462704" y="2378320"/>
            <a:ext cx="72136" cy="15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de-DE" sz="1015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endParaRPr lang="en-US" altLang="de-DE" sz="1108"/>
          </a:p>
        </p:txBody>
      </p:sp>
      <p:sp>
        <p:nvSpPr>
          <p:cNvPr id="395355" name="Rectangle 91"/>
          <p:cNvSpPr>
            <a:spLocks noChangeArrowheads="1"/>
          </p:cNvSpPr>
          <p:nvPr/>
        </p:nvSpPr>
        <p:spPr bwMode="auto">
          <a:xfrm>
            <a:off x="3533043" y="2461846"/>
            <a:ext cx="41678" cy="9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de-DE" sz="646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endParaRPr lang="en-US" altLang="de-DE" sz="1108"/>
          </a:p>
        </p:txBody>
      </p:sp>
      <p:sp>
        <p:nvSpPr>
          <p:cNvPr id="395356" name="Rectangle 92"/>
          <p:cNvSpPr>
            <a:spLocks noChangeArrowheads="1"/>
          </p:cNvSpPr>
          <p:nvPr/>
        </p:nvSpPr>
        <p:spPr bwMode="auto">
          <a:xfrm>
            <a:off x="3455377" y="2989385"/>
            <a:ext cx="72136" cy="15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de-DE" sz="1015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endParaRPr lang="en-US" altLang="de-DE" sz="1108"/>
          </a:p>
        </p:txBody>
      </p:sp>
      <p:sp>
        <p:nvSpPr>
          <p:cNvPr id="395357" name="Rectangle 93"/>
          <p:cNvSpPr>
            <a:spLocks noChangeArrowheads="1"/>
          </p:cNvSpPr>
          <p:nvPr/>
        </p:nvSpPr>
        <p:spPr bwMode="auto">
          <a:xfrm>
            <a:off x="3525715" y="3074377"/>
            <a:ext cx="41678" cy="9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de-DE" sz="646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endParaRPr lang="en-US" altLang="de-DE" sz="1108"/>
          </a:p>
        </p:txBody>
      </p:sp>
      <p:sp>
        <p:nvSpPr>
          <p:cNvPr id="395358" name="Line 94"/>
          <p:cNvSpPr>
            <a:spLocks noChangeShapeType="1"/>
          </p:cNvSpPr>
          <p:nvPr/>
        </p:nvSpPr>
        <p:spPr bwMode="auto">
          <a:xfrm>
            <a:off x="3294185" y="3146182"/>
            <a:ext cx="1466" cy="293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59" name="Line 95"/>
          <p:cNvSpPr>
            <a:spLocks noChangeShapeType="1"/>
          </p:cNvSpPr>
          <p:nvPr/>
        </p:nvSpPr>
        <p:spPr bwMode="auto">
          <a:xfrm>
            <a:off x="2921977" y="3228243"/>
            <a:ext cx="348762" cy="146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60" name="Line 96"/>
          <p:cNvSpPr>
            <a:spLocks noChangeShapeType="1"/>
          </p:cNvSpPr>
          <p:nvPr/>
        </p:nvSpPr>
        <p:spPr bwMode="auto">
          <a:xfrm flipH="1">
            <a:off x="2921977" y="2913185"/>
            <a:ext cx="351692" cy="1466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61" name="Freeform 97"/>
          <p:cNvSpPr>
            <a:spLocks/>
          </p:cNvSpPr>
          <p:nvPr/>
        </p:nvSpPr>
        <p:spPr bwMode="auto">
          <a:xfrm>
            <a:off x="3250224" y="2913185"/>
            <a:ext cx="38100" cy="315058"/>
          </a:xfrm>
          <a:custGeom>
            <a:avLst/>
            <a:gdLst>
              <a:gd name="T0" fmla="*/ 0 w 26"/>
              <a:gd name="T1" fmla="*/ 215 h 215"/>
              <a:gd name="T2" fmla="*/ 16 w 26"/>
              <a:gd name="T3" fmla="*/ 215 h 215"/>
              <a:gd name="T4" fmla="*/ 10 w 26"/>
              <a:gd name="T5" fmla="*/ 199 h 215"/>
              <a:gd name="T6" fmla="*/ 7 w 26"/>
              <a:gd name="T7" fmla="*/ 182 h 215"/>
              <a:gd name="T8" fmla="*/ 5 w 26"/>
              <a:gd name="T9" fmla="*/ 177 h 215"/>
              <a:gd name="T10" fmla="*/ 3 w 26"/>
              <a:gd name="T11" fmla="*/ 170 h 215"/>
              <a:gd name="T12" fmla="*/ 0 w 26"/>
              <a:gd name="T13" fmla="*/ 149 h 215"/>
              <a:gd name="T14" fmla="*/ 0 w 26"/>
              <a:gd name="T15" fmla="*/ 135 h 215"/>
              <a:gd name="T16" fmla="*/ 0 w 26"/>
              <a:gd name="T17" fmla="*/ 128 h 215"/>
              <a:gd name="T18" fmla="*/ 1 w 26"/>
              <a:gd name="T19" fmla="*/ 122 h 215"/>
              <a:gd name="T20" fmla="*/ 5 w 26"/>
              <a:gd name="T21" fmla="*/ 108 h 215"/>
              <a:gd name="T22" fmla="*/ 8 w 26"/>
              <a:gd name="T23" fmla="*/ 93 h 215"/>
              <a:gd name="T24" fmla="*/ 16 w 26"/>
              <a:gd name="T25" fmla="*/ 79 h 215"/>
              <a:gd name="T26" fmla="*/ 24 w 26"/>
              <a:gd name="T27" fmla="*/ 54 h 215"/>
              <a:gd name="T28" fmla="*/ 26 w 26"/>
              <a:gd name="T29" fmla="*/ 40 h 215"/>
              <a:gd name="T30" fmla="*/ 26 w 26"/>
              <a:gd name="T31" fmla="*/ 30 h 215"/>
              <a:gd name="T32" fmla="*/ 24 w 26"/>
              <a:gd name="T33" fmla="*/ 17 h 215"/>
              <a:gd name="T34" fmla="*/ 23 w 26"/>
              <a:gd name="T35" fmla="*/ 9 h 215"/>
              <a:gd name="T36" fmla="*/ 19 w 26"/>
              <a:gd name="T37" fmla="*/ 2 h 215"/>
              <a:gd name="T38" fmla="*/ 16 w 26"/>
              <a:gd name="T39" fmla="*/ 0 h 215"/>
              <a:gd name="T40" fmla="*/ 0 w 26"/>
              <a:gd name="T41" fmla="*/ 0 h 215"/>
              <a:gd name="T42" fmla="*/ 0 w 26"/>
              <a:gd name="T43" fmla="*/ 215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215">
                <a:moveTo>
                  <a:pt x="0" y="215"/>
                </a:moveTo>
                <a:lnTo>
                  <a:pt x="16" y="215"/>
                </a:lnTo>
                <a:lnTo>
                  <a:pt x="10" y="199"/>
                </a:lnTo>
                <a:lnTo>
                  <a:pt x="7" y="182"/>
                </a:lnTo>
                <a:lnTo>
                  <a:pt x="5" y="177"/>
                </a:lnTo>
                <a:lnTo>
                  <a:pt x="3" y="170"/>
                </a:lnTo>
                <a:lnTo>
                  <a:pt x="0" y="149"/>
                </a:lnTo>
                <a:lnTo>
                  <a:pt x="0" y="135"/>
                </a:lnTo>
                <a:lnTo>
                  <a:pt x="0" y="128"/>
                </a:lnTo>
                <a:lnTo>
                  <a:pt x="1" y="122"/>
                </a:lnTo>
                <a:lnTo>
                  <a:pt x="5" y="108"/>
                </a:lnTo>
                <a:lnTo>
                  <a:pt x="8" y="93"/>
                </a:lnTo>
                <a:lnTo>
                  <a:pt x="16" y="79"/>
                </a:lnTo>
                <a:lnTo>
                  <a:pt x="24" y="54"/>
                </a:lnTo>
                <a:lnTo>
                  <a:pt x="26" y="40"/>
                </a:lnTo>
                <a:lnTo>
                  <a:pt x="26" y="30"/>
                </a:lnTo>
                <a:lnTo>
                  <a:pt x="24" y="17"/>
                </a:lnTo>
                <a:lnTo>
                  <a:pt x="23" y="9"/>
                </a:lnTo>
                <a:lnTo>
                  <a:pt x="19" y="2"/>
                </a:lnTo>
                <a:lnTo>
                  <a:pt x="16" y="0"/>
                </a:lnTo>
                <a:lnTo>
                  <a:pt x="0" y="0"/>
                </a:lnTo>
                <a:lnTo>
                  <a:pt x="0" y="215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5362" name="Rectangle 98"/>
          <p:cNvSpPr>
            <a:spLocks noChangeArrowheads="1"/>
          </p:cNvSpPr>
          <p:nvPr/>
        </p:nvSpPr>
        <p:spPr bwMode="auto">
          <a:xfrm>
            <a:off x="3213589" y="2910254"/>
            <a:ext cx="30773" cy="31798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63" name="Rectangle 99"/>
          <p:cNvSpPr>
            <a:spLocks noChangeArrowheads="1"/>
          </p:cNvSpPr>
          <p:nvPr/>
        </p:nvSpPr>
        <p:spPr bwMode="auto">
          <a:xfrm>
            <a:off x="3143251" y="2913185"/>
            <a:ext cx="30773" cy="31798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64" name="Rectangle 100"/>
          <p:cNvSpPr>
            <a:spLocks noChangeArrowheads="1"/>
          </p:cNvSpPr>
          <p:nvPr/>
        </p:nvSpPr>
        <p:spPr bwMode="auto">
          <a:xfrm>
            <a:off x="3069982" y="2913185"/>
            <a:ext cx="32238" cy="31798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65" name="Rectangle 101"/>
          <p:cNvSpPr>
            <a:spLocks noChangeArrowheads="1"/>
          </p:cNvSpPr>
          <p:nvPr/>
        </p:nvSpPr>
        <p:spPr bwMode="auto">
          <a:xfrm>
            <a:off x="2921977" y="2913185"/>
            <a:ext cx="30774" cy="31798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66" name="Rectangle 102"/>
          <p:cNvSpPr>
            <a:spLocks noChangeArrowheads="1"/>
          </p:cNvSpPr>
          <p:nvPr/>
        </p:nvSpPr>
        <p:spPr bwMode="auto">
          <a:xfrm>
            <a:off x="2995246" y="2913185"/>
            <a:ext cx="30774" cy="31798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67" name="Line 103"/>
          <p:cNvSpPr>
            <a:spLocks noChangeShapeType="1"/>
          </p:cNvSpPr>
          <p:nvPr/>
        </p:nvSpPr>
        <p:spPr bwMode="auto">
          <a:xfrm>
            <a:off x="2927838" y="2631831"/>
            <a:ext cx="345831" cy="1466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68" name="Line 104"/>
          <p:cNvSpPr>
            <a:spLocks noChangeShapeType="1"/>
          </p:cNvSpPr>
          <p:nvPr/>
        </p:nvSpPr>
        <p:spPr bwMode="auto">
          <a:xfrm flipH="1">
            <a:off x="2924908" y="2316774"/>
            <a:ext cx="350227" cy="146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69" name="Freeform 105"/>
          <p:cNvSpPr>
            <a:spLocks/>
          </p:cNvSpPr>
          <p:nvPr/>
        </p:nvSpPr>
        <p:spPr bwMode="auto">
          <a:xfrm>
            <a:off x="3251689" y="2316774"/>
            <a:ext cx="39565" cy="315057"/>
          </a:xfrm>
          <a:custGeom>
            <a:avLst/>
            <a:gdLst>
              <a:gd name="T0" fmla="*/ 0 w 27"/>
              <a:gd name="T1" fmla="*/ 215 h 215"/>
              <a:gd name="T2" fmla="*/ 16 w 27"/>
              <a:gd name="T3" fmla="*/ 215 h 215"/>
              <a:gd name="T4" fmla="*/ 15 w 27"/>
              <a:gd name="T5" fmla="*/ 208 h 215"/>
              <a:gd name="T6" fmla="*/ 13 w 27"/>
              <a:gd name="T7" fmla="*/ 199 h 215"/>
              <a:gd name="T8" fmla="*/ 11 w 27"/>
              <a:gd name="T9" fmla="*/ 190 h 215"/>
              <a:gd name="T10" fmla="*/ 7 w 27"/>
              <a:gd name="T11" fmla="*/ 181 h 215"/>
              <a:gd name="T12" fmla="*/ 6 w 27"/>
              <a:gd name="T13" fmla="*/ 176 h 215"/>
              <a:gd name="T14" fmla="*/ 4 w 27"/>
              <a:gd name="T15" fmla="*/ 169 h 215"/>
              <a:gd name="T16" fmla="*/ 0 w 27"/>
              <a:gd name="T17" fmla="*/ 148 h 215"/>
              <a:gd name="T18" fmla="*/ 0 w 27"/>
              <a:gd name="T19" fmla="*/ 134 h 215"/>
              <a:gd name="T20" fmla="*/ 0 w 27"/>
              <a:gd name="T21" fmla="*/ 129 h 215"/>
              <a:gd name="T22" fmla="*/ 2 w 27"/>
              <a:gd name="T23" fmla="*/ 127 h 215"/>
              <a:gd name="T24" fmla="*/ 2 w 27"/>
              <a:gd name="T25" fmla="*/ 122 h 215"/>
              <a:gd name="T26" fmla="*/ 6 w 27"/>
              <a:gd name="T27" fmla="*/ 108 h 215"/>
              <a:gd name="T28" fmla="*/ 9 w 27"/>
              <a:gd name="T29" fmla="*/ 92 h 215"/>
              <a:gd name="T30" fmla="*/ 16 w 27"/>
              <a:gd name="T31" fmla="*/ 78 h 215"/>
              <a:gd name="T32" fmla="*/ 22 w 27"/>
              <a:gd name="T33" fmla="*/ 66 h 215"/>
              <a:gd name="T34" fmla="*/ 25 w 27"/>
              <a:gd name="T35" fmla="*/ 54 h 215"/>
              <a:gd name="T36" fmla="*/ 27 w 27"/>
              <a:gd name="T37" fmla="*/ 40 h 215"/>
              <a:gd name="T38" fmla="*/ 27 w 27"/>
              <a:gd name="T39" fmla="*/ 29 h 215"/>
              <a:gd name="T40" fmla="*/ 25 w 27"/>
              <a:gd name="T41" fmla="*/ 17 h 215"/>
              <a:gd name="T42" fmla="*/ 23 w 27"/>
              <a:gd name="T43" fmla="*/ 8 h 215"/>
              <a:gd name="T44" fmla="*/ 20 w 27"/>
              <a:gd name="T45" fmla="*/ 1 h 215"/>
              <a:gd name="T46" fmla="*/ 16 w 27"/>
              <a:gd name="T47" fmla="*/ 0 h 215"/>
              <a:gd name="T48" fmla="*/ 0 w 27"/>
              <a:gd name="T49" fmla="*/ 0 h 215"/>
              <a:gd name="T50" fmla="*/ 0 w 27"/>
              <a:gd name="T51" fmla="*/ 215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7" h="215">
                <a:moveTo>
                  <a:pt x="0" y="215"/>
                </a:moveTo>
                <a:lnTo>
                  <a:pt x="16" y="215"/>
                </a:lnTo>
                <a:lnTo>
                  <a:pt x="15" y="208"/>
                </a:lnTo>
                <a:lnTo>
                  <a:pt x="13" y="199"/>
                </a:lnTo>
                <a:lnTo>
                  <a:pt x="11" y="190"/>
                </a:lnTo>
                <a:lnTo>
                  <a:pt x="7" y="181"/>
                </a:lnTo>
                <a:lnTo>
                  <a:pt x="6" y="176"/>
                </a:lnTo>
                <a:lnTo>
                  <a:pt x="4" y="169"/>
                </a:lnTo>
                <a:lnTo>
                  <a:pt x="0" y="148"/>
                </a:lnTo>
                <a:lnTo>
                  <a:pt x="0" y="134"/>
                </a:lnTo>
                <a:lnTo>
                  <a:pt x="0" y="129"/>
                </a:lnTo>
                <a:lnTo>
                  <a:pt x="2" y="127"/>
                </a:lnTo>
                <a:lnTo>
                  <a:pt x="2" y="122"/>
                </a:lnTo>
                <a:lnTo>
                  <a:pt x="6" y="108"/>
                </a:lnTo>
                <a:lnTo>
                  <a:pt x="9" y="92"/>
                </a:lnTo>
                <a:lnTo>
                  <a:pt x="16" y="78"/>
                </a:lnTo>
                <a:lnTo>
                  <a:pt x="22" y="66"/>
                </a:lnTo>
                <a:lnTo>
                  <a:pt x="25" y="54"/>
                </a:lnTo>
                <a:lnTo>
                  <a:pt x="27" y="40"/>
                </a:lnTo>
                <a:lnTo>
                  <a:pt x="27" y="29"/>
                </a:lnTo>
                <a:lnTo>
                  <a:pt x="25" y="17"/>
                </a:lnTo>
                <a:lnTo>
                  <a:pt x="23" y="8"/>
                </a:lnTo>
                <a:lnTo>
                  <a:pt x="20" y="1"/>
                </a:lnTo>
                <a:lnTo>
                  <a:pt x="16" y="0"/>
                </a:lnTo>
                <a:lnTo>
                  <a:pt x="0" y="0"/>
                </a:lnTo>
                <a:lnTo>
                  <a:pt x="0" y="215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5370" name="Rectangle 106"/>
          <p:cNvSpPr>
            <a:spLocks noChangeArrowheads="1"/>
          </p:cNvSpPr>
          <p:nvPr/>
        </p:nvSpPr>
        <p:spPr bwMode="auto">
          <a:xfrm>
            <a:off x="3216520" y="2313843"/>
            <a:ext cx="30773" cy="3179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71" name="Rectangle 107"/>
          <p:cNvSpPr>
            <a:spLocks noChangeArrowheads="1"/>
          </p:cNvSpPr>
          <p:nvPr/>
        </p:nvSpPr>
        <p:spPr bwMode="auto">
          <a:xfrm>
            <a:off x="3146182" y="2316774"/>
            <a:ext cx="30773" cy="31652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72" name="Rectangle 108"/>
          <p:cNvSpPr>
            <a:spLocks noChangeArrowheads="1"/>
          </p:cNvSpPr>
          <p:nvPr/>
        </p:nvSpPr>
        <p:spPr bwMode="auto">
          <a:xfrm>
            <a:off x="3072912" y="2316774"/>
            <a:ext cx="30773" cy="31652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73" name="Rectangle 109"/>
          <p:cNvSpPr>
            <a:spLocks noChangeArrowheads="1"/>
          </p:cNvSpPr>
          <p:nvPr/>
        </p:nvSpPr>
        <p:spPr bwMode="auto">
          <a:xfrm>
            <a:off x="2924907" y="2316774"/>
            <a:ext cx="30774" cy="31652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74" name="Rectangle 110"/>
          <p:cNvSpPr>
            <a:spLocks noChangeArrowheads="1"/>
          </p:cNvSpPr>
          <p:nvPr/>
        </p:nvSpPr>
        <p:spPr bwMode="auto">
          <a:xfrm>
            <a:off x="2998177" y="2316774"/>
            <a:ext cx="30774" cy="31652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75" name="Line 111"/>
          <p:cNvSpPr>
            <a:spLocks noChangeShapeType="1"/>
          </p:cNvSpPr>
          <p:nvPr/>
        </p:nvSpPr>
        <p:spPr bwMode="auto">
          <a:xfrm>
            <a:off x="2028092" y="2510205"/>
            <a:ext cx="1466" cy="293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76" name="Line 112"/>
          <p:cNvSpPr>
            <a:spLocks noChangeShapeType="1"/>
          </p:cNvSpPr>
          <p:nvPr/>
        </p:nvSpPr>
        <p:spPr bwMode="auto">
          <a:xfrm flipH="1">
            <a:off x="2038351" y="2618643"/>
            <a:ext cx="353157" cy="146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77" name="Line 113"/>
          <p:cNvSpPr>
            <a:spLocks noChangeShapeType="1"/>
          </p:cNvSpPr>
          <p:nvPr/>
        </p:nvSpPr>
        <p:spPr bwMode="auto">
          <a:xfrm>
            <a:off x="2035420" y="2303585"/>
            <a:ext cx="359019" cy="1466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78" name="Freeform 114"/>
          <p:cNvSpPr>
            <a:spLocks/>
          </p:cNvSpPr>
          <p:nvPr/>
        </p:nvSpPr>
        <p:spPr bwMode="auto">
          <a:xfrm>
            <a:off x="2017835" y="2303585"/>
            <a:ext cx="41031" cy="315058"/>
          </a:xfrm>
          <a:custGeom>
            <a:avLst/>
            <a:gdLst>
              <a:gd name="T0" fmla="*/ 27 w 28"/>
              <a:gd name="T1" fmla="*/ 215 h 215"/>
              <a:gd name="T2" fmla="*/ 11 w 28"/>
              <a:gd name="T3" fmla="*/ 215 h 215"/>
              <a:gd name="T4" fmla="*/ 16 w 28"/>
              <a:gd name="T5" fmla="*/ 199 h 215"/>
              <a:gd name="T6" fmla="*/ 20 w 28"/>
              <a:gd name="T7" fmla="*/ 190 h 215"/>
              <a:gd name="T8" fmla="*/ 21 w 28"/>
              <a:gd name="T9" fmla="*/ 183 h 215"/>
              <a:gd name="T10" fmla="*/ 25 w 28"/>
              <a:gd name="T11" fmla="*/ 169 h 215"/>
              <a:gd name="T12" fmla="*/ 27 w 28"/>
              <a:gd name="T13" fmla="*/ 159 h 215"/>
              <a:gd name="T14" fmla="*/ 27 w 28"/>
              <a:gd name="T15" fmla="*/ 148 h 215"/>
              <a:gd name="T16" fmla="*/ 28 w 28"/>
              <a:gd name="T17" fmla="*/ 141 h 215"/>
              <a:gd name="T18" fmla="*/ 28 w 28"/>
              <a:gd name="T19" fmla="*/ 136 h 215"/>
              <a:gd name="T20" fmla="*/ 27 w 28"/>
              <a:gd name="T21" fmla="*/ 131 h 215"/>
              <a:gd name="T22" fmla="*/ 25 w 28"/>
              <a:gd name="T23" fmla="*/ 124 h 215"/>
              <a:gd name="T24" fmla="*/ 23 w 28"/>
              <a:gd name="T25" fmla="*/ 108 h 215"/>
              <a:gd name="T26" fmla="*/ 18 w 28"/>
              <a:gd name="T27" fmla="*/ 94 h 215"/>
              <a:gd name="T28" fmla="*/ 14 w 28"/>
              <a:gd name="T29" fmla="*/ 85 h 215"/>
              <a:gd name="T30" fmla="*/ 11 w 28"/>
              <a:gd name="T31" fmla="*/ 78 h 215"/>
              <a:gd name="T32" fmla="*/ 4 w 28"/>
              <a:gd name="T33" fmla="*/ 54 h 215"/>
              <a:gd name="T34" fmla="*/ 2 w 28"/>
              <a:gd name="T35" fmla="*/ 42 h 215"/>
              <a:gd name="T36" fmla="*/ 0 w 28"/>
              <a:gd name="T37" fmla="*/ 31 h 215"/>
              <a:gd name="T38" fmla="*/ 2 w 28"/>
              <a:gd name="T39" fmla="*/ 19 h 215"/>
              <a:gd name="T40" fmla="*/ 4 w 28"/>
              <a:gd name="T41" fmla="*/ 10 h 215"/>
              <a:gd name="T42" fmla="*/ 7 w 28"/>
              <a:gd name="T43" fmla="*/ 3 h 215"/>
              <a:gd name="T44" fmla="*/ 11 w 28"/>
              <a:gd name="T45" fmla="*/ 0 h 215"/>
              <a:gd name="T46" fmla="*/ 12 w 28"/>
              <a:gd name="T47" fmla="*/ 0 h 215"/>
              <a:gd name="T48" fmla="*/ 27 w 28"/>
              <a:gd name="T49" fmla="*/ 0 h 215"/>
              <a:gd name="T50" fmla="*/ 28 w 28"/>
              <a:gd name="T51" fmla="*/ 0 h 215"/>
              <a:gd name="T52" fmla="*/ 28 w 28"/>
              <a:gd name="T53" fmla="*/ 213 h 215"/>
              <a:gd name="T54" fmla="*/ 27 w 28"/>
              <a:gd name="T55" fmla="*/ 215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8" h="215">
                <a:moveTo>
                  <a:pt x="27" y="215"/>
                </a:moveTo>
                <a:lnTo>
                  <a:pt x="11" y="215"/>
                </a:lnTo>
                <a:lnTo>
                  <a:pt x="16" y="199"/>
                </a:lnTo>
                <a:lnTo>
                  <a:pt x="20" y="190"/>
                </a:lnTo>
                <a:lnTo>
                  <a:pt x="21" y="183"/>
                </a:lnTo>
                <a:lnTo>
                  <a:pt x="25" y="169"/>
                </a:lnTo>
                <a:lnTo>
                  <a:pt x="27" y="159"/>
                </a:lnTo>
                <a:lnTo>
                  <a:pt x="27" y="148"/>
                </a:lnTo>
                <a:lnTo>
                  <a:pt x="28" y="141"/>
                </a:lnTo>
                <a:lnTo>
                  <a:pt x="28" y="136"/>
                </a:lnTo>
                <a:lnTo>
                  <a:pt x="27" y="131"/>
                </a:lnTo>
                <a:lnTo>
                  <a:pt x="25" y="124"/>
                </a:lnTo>
                <a:lnTo>
                  <a:pt x="23" y="108"/>
                </a:lnTo>
                <a:lnTo>
                  <a:pt x="18" y="94"/>
                </a:lnTo>
                <a:lnTo>
                  <a:pt x="14" y="85"/>
                </a:lnTo>
                <a:lnTo>
                  <a:pt x="11" y="78"/>
                </a:lnTo>
                <a:lnTo>
                  <a:pt x="4" y="54"/>
                </a:lnTo>
                <a:lnTo>
                  <a:pt x="2" y="42"/>
                </a:lnTo>
                <a:lnTo>
                  <a:pt x="0" y="31"/>
                </a:lnTo>
                <a:lnTo>
                  <a:pt x="2" y="19"/>
                </a:lnTo>
                <a:lnTo>
                  <a:pt x="4" y="10"/>
                </a:lnTo>
                <a:lnTo>
                  <a:pt x="7" y="3"/>
                </a:lnTo>
                <a:lnTo>
                  <a:pt x="11" y="0"/>
                </a:lnTo>
                <a:lnTo>
                  <a:pt x="12" y="0"/>
                </a:lnTo>
                <a:lnTo>
                  <a:pt x="27" y="0"/>
                </a:lnTo>
                <a:lnTo>
                  <a:pt x="28" y="0"/>
                </a:lnTo>
                <a:lnTo>
                  <a:pt x="28" y="213"/>
                </a:lnTo>
                <a:lnTo>
                  <a:pt x="27" y="215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5379" name="Rectangle 115"/>
          <p:cNvSpPr>
            <a:spLocks noChangeArrowheads="1"/>
          </p:cNvSpPr>
          <p:nvPr/>
        </p:nvSpPr>
        <p:spPr bwMode="auto">
          <a:xfrm>
            <a:off x="2061797" y="2300654"/>
            <a:ext cx="30773" cy="31798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80" name="Rectangle 116"/>
          <p:cNvSpPr>
            <a:spLocks noChangeArrowheads="1"/>
          </p:cNvSpPr>
          <p:nvPr/>
        </p:nvSpPr>
        <p:spPr bwMode="auto">
          <a:xfrm>
            <a:off x="2135066" y="2303585"/>
            <a:ext cx="30773" cy="31798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81" name="Rectangle 117"/>
          <p:cNvSpPr>
            <a:spLocks noChangeArrowheads="1"/>
          </p:cNvSpPr>
          <p:nvPr/>
        </p:nvSpPr>
        <p:spPr bwMode="auto">
          <a:xfrm>
            <a:off x="2209801" y="2303585"/>
            <a:ext cx="32238" cy="31798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82" name="Rectangle 118"/>
          <p:cNvSpPr>
            <a:spLocks noChangeArrowheads="1"/>
          </p:cNvSpPr>
          <p:nvPr/>
        </p:nvSpPr>
        <p:spPr bwMode="auto">
          <a:xfrm>
            <a:off x="2360735" y="2303585"/>
            <a:ext cx="30773" cy="31798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83" name="Rectangle 119"/>
          <p:cNvSpPr>
            <a:spLocks noChangeArrowheads="1"/>
          </p:cNvSpPr>
          <p:nvPr/>
        </p:nvSpPr>
        <p:spPr bwMode="auto">
          <a:xfrm>
            <a:off x="2287467" y="2303585"/>
            <a:ext cx="32238" cy="31798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84" name="Rectangle 120"/>
          <p:cNvSpPr>
            <a:spLocks noChangeArrowheads="1"/>
          </p:cNvSpPr>
          <p:nvPr/>
        </p:nvSpPr>
        <p:spPr bwMode="auto">
          <a:xfrm>
            <a:off x="2114551" y="2362200"/>
            <a:ext cx="215411" cy="187569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5385" name="Rectangle 121"/>
          <p:cNvSpPr>
            <a:spLocks noChangeArrowheads="1"/>
          </p:cNvSpPr>
          <p:nvPr/>
        </p:nvSpPr>
        <p:spPr bwMode="auto">
          <a:xfrm>
            <a:off x="2139461" y="2407628"/>
            <a:ext cx="152286" cy="15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de-DE" sz="1015">
                <a:solidFill>
                  <a:srgbClr val="000000"/>
                </a:solidFill>
                <a:latin typeface="Times New Roman" panose="02020603050405020304" pitchFamily="18" charset="0"/>
              </a:rPr>
              <a:t>FE</a:t>
            </a:r>
            <a:endParaRPr lang="en-US" altLang="de-DE" sz="1108"/>
          </a:p>
        </p:txBody>
      </p:sp>
      <p:sp>
        <p:nvSpPr>
          <p:cNvPr id="395386" name="Line 122"/>
          <p:cNvSpPr>
            <a:spLocks noChangeShapeType="1"/>
          </p:cNvSpPr>
          <p:nvPr/>
        </p:nvSpPr>
        <p:spPr bwMode="auto">
          <a:xfrm>
            <a:off x="3283928" y="2057400"/>
            <a:ext cx="1465" cy="293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87" name="Line 123"/>
          <p:cNvSpPr>
            <a:spLocks noChangeShapeType="1"/>
          </p:cNvSpPr>
          <p:nvPr/>
        </p:nvSpPr>
        <p:spPr bwMode="auto">
          <a:xfrm>
            <a:off x="2929304" y="2164374"/>
            <a:ext cx="345831" cy="146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88" name="Line 124"/>
          <p:cNvSpPr>
            <a:spLocks noChangeShapeType="1"/>
          </p:cNvSpPr>
          <p:nvPr/>
        </p:nvSpPr>
        <p:spPr bwMode="auto">
          <a:xfrm flipH="1">
            <a:off x="2927839" y="1849315"/>
            <a:ext cx="350227" cy="1466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89" name="Freeform 125"/>
          <p:cNvSpPr>
            <a:spLocks/>
          </p:cNvSpPr>
          <p:nvPr/>
        </p:nvSpPr>
        <p:spPr bwMode="auto">
          <a:xfrm>
            <a:off x="3254620" y="1849316"/>
            <a:ext cx="39565" cy="315058"/>
          </a:xfrm>
          <a:custGeom>
            <a:avLst/>
            <a:gdLst>
              <a:gd name="T0" fmla="*/ 2 w 27"/>
              <a:gd name="T1" fmla="*/ 215 h 215"/>
              <a:gd name="T2" fmla="*/ 16 w 27"/>
              <a:gd name="T3" fmla="*/ 215 h 215"/>
              <a:gd name="T4" fmla="*/ 13 w 27"/>
              <a:gd name="T5" fmla="*/ 200 h 215"/>
              <a:gd name="T6" fmla="*/ 11 w 27"/>
              <a:gd name="T7" fmla="*/ 191 h 215"/>
              <a:gd name="T8" fmla="*/ 7 w 27"/>
              <a:gd name="T9" fmla="*/ 184 h 215"/>
              <a:gd name="T10" fmla="*/ 4 w 27"/>
              <a:gd name="T11" fmla="*/ 170 h 215"/>
              <a:gd name="T12" fmla="*/ 2 w 27"/>
              <a:gd name="T13" fmla="*/ 149 h 215"/>
              <a:gd name="T14" fmla="*/ 0 w 27"/>
              <a:gd name="T15" fmla="*/ 142 h 215"/>
              <a:gd name="T16" fmla="*/ 0 w 27"/>
              <a:gd name="T17" fmla="*/ 137 h 215"/>
              <a:gd name="T18" fmla="*/ 0 w 27"/>
              <a:gd name="T19" fmla="*/ 130 h 215"/>
              <a:gd name="T20" fmla="*/ 2 w 27"/>
              <a:gd name="T21" fmla="*/ 128 h 215"/>
              <a:gd name="T22" fmla="*/ 2 w 27"/>
              <a:gd name="T23" fmla="*/ 123 h 215"/>
              <a:gd name="T24" fmla="*/ 9 w 27"/>
              <a:gd name="T25" fmla="*/ 95 h 215"/>
              <a:gd name="T26" fmla="*/ 13 w 27"/>
              <a:gd name="T27" fmla="*/ 86 h 215"/>
              <a:gd name="T28" fmla="*/ 16 w 27"/>
              <a:gd name="T29" fmla="*/ 79 h 215"/>
              <a:gd name="T30" fmla="*/ 21 w 27"/>
              <a:gd name="T31" fmla="*/ 67 h 215"/>
              <a:gd name="T32" fmla="*/ 25 w 27"/>
              <a:gd name="T33" fmla="*/ 55 h 215"/>
              <a:gd name="T34" fmla="*/ 27 w 27"/>
              <a:gd name="T35" fmla="*/ 42 h 215"/>
              <a:gd name="T36" fmla="*/ 27 w 27"/>
              <a:gd name="T37" fmla="*/ 30 h 215"/>
              <a:gd name="T38" fmla="*/ 25 w 27"/>
              <a:gd name="T39" fmla="*/ 20 h 215"/>
              <a:gd name="T40" fmla="*/ 23 w 27"/>
              <a:gd name="T41" fmla="*/ 11 h 215"/>
              <a:gd name="T42" fmla="*/ 20 w 27"/>
              <a:gd name="T43" fmla="*/ 4 h 215"/>
              <a:gd name="T44" fmla="*/ 16 w 27"/>
              <a:gd name="T45" fmla="*/ 0 h 215"/>
              <a:gd name="T46" fmla="*/ 2 w 27"/>
              <a:gd name="T47" fmla="*/ 0 h 215"/>
              <a:gd name="T48" fmla="*/ 0 w 27"/>
              <a:gd name="T49" fmla="*/ 0 h 215"/>
              <a:gd name="T50" fmla="*/ 0 w 27"/>
              <a:gd name="T51" fmla="*/ 214 h 215"/>
              <a:gd name="T52" fmla="*/ 2 w 27"/>
              <a:gd name="T53" fmla="*/ 215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" h="215">
                <a:moveTo>
                  <a:pt x="2" y="215"/>
                </a:moveTo>
                <a:lnTo>
                  <a:pt x="16" y="215"/>
                </a:lnTo>
                <a:lnTo>
                  <a:pt x="13" y="200"/>
                </a:lnTo>
                <a:lnTo>
                  <a:pt x="11" y="191"/>
                </a:lnTo>
                <a:lnTo>
                  <a:pt x="7" y="184"/>
                </a:lnTo>
                <a:lnTo>
                  <a:pt x="4" y="170"/>
                </a:lnTo>
                <a:lnTo>
                  <a:pt x="2" y="149"/>
                </a:lnTo>
                <a:lnTo>
                  <a:pt x="0" y="142"/>
                </a:lnTo>
                <a:lnTo>
                  <a:pt x="0" y="137"/>
                </a:lnTo>
                <a:lnTo>
                  <a:pt x="0" y="130"/>
                </a:lnTo>
                <a:lnTo>
                  <a:pt x="2" y="128"/>
                </a:lnTo>
                <a:lnTo>
                  <a:pt x="2" y="123"/>
                </a:lnTo>
                <a:lnTo>
                  <a:pt x="9" y="95"/>
                </a:lnTo>
                <a:lnTo>
                  <a:pt x="13" y="86"/>
                </a:lnTo>
                <a:lnTo>
                  <a:pt x="16" y="79"/>
                </a:lnTo>
                <a:lnTo>
                  <a:pt x="21" y="67"/>
                </a:lnTo>
                <a:lnTo>
                  <a:pt x="25" y="55"/>
                </a:lnTo>
                <a:lnTo>
                  <a:pt x="27" y="42"/>
                </a:lnTo>
                <a:lnTo>
                  <a:pt x="27" y="30"/>
                </a:lnTo>
                <a:lnTo>
                  <a:pt x="25" y="20"/>
                </a:lnTo>
                <a:lnTo>
                  <a:pt x="23" y="11"/>
                </a:lnTo>
                <a:lnTo>
                  <a:pt x="20" y="4"/>
                </a:lnTo>
                <a:lnTo>
                  <a:pt x="16" y="0"/>
                </a:lnTo>
                <a:lnTo>
                  <a:pt x="2" y="0"/>
                </a:lnTo>
                <a:lnTo>
                  <a:pt x="0" y="0"/>
                </a:lnTo>
                <a:lnTo>
                  <a:pt x="0" y="214"/>
                </a:lnTo>
                <a:lnTo>
                  <a:pt x="2" y="215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5390" name="Rectangle 126"/>
          <p:cNvSpPr>
            <a:spLocks noChangeArrowheads="1"/>
          </p:cNvSpPr>
          <p:nvPr/>
        </p:nvSpPr>
        <p:spPr bwMode="auto">
          <a:xfrm>
            <a:off x="3220915" y="1847851"/>
            <a:ext cx="30774" cy="31652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91" name="Rectangle 127"/>
          <p:cNvSpPr>
            <a:spLocks noChangeArrowheads="1"/>
          </p:cNvSpPr>
          <p:nvPr/>
        </p:nvSpPr>
        <p:spPr bwMode="auto">
          <a:xfrm>
            <a:off x="3147647" y="1849315"/>
            <a:ext cx="32238" cy="31798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92" name="Rectangle 128"/>
          <p:cNvSpPr>
            <a:spLocks noChangeArrowheads="1"/>
          </p:cNvSpPr>
          <p:nvPr/>
        </p:nvSpPr>
        <p:spPr bwMode="auto">
          <a:xfrm>
            <a:off x="3075843" y="1849315"/>
            <a:ext cx="30773" cy="31798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93" name="Rectangle 129"/>
          <p:cNvSpPr>
            <a:spLocks noChangeArrowheads="1"/>
          </p:cNvSpPr>
          <p:nvPr/>
        </p:nvSpPr>
        <p:spPr bwMode="auto">
          <a:xfrm>
            <a:off x="2927838" y="1849315"/>
            <a:ext cx="30774" cy="31798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94" name="Rectangle 130"/>
          <p:cNvSpPr>
            <a:spLocks noChangeArrowheads="1"/>
          </p:cNvSpPr>
          <p:nvPr/>
        </p:nvSpPr>
        <p:spPr bwMode="auto">
          <a:xfrm>
            <a:off x="2999643" y="1849315"/>
            <a:ext cx="32238" cy="31798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95" name="Freeform 131"/>
          <p:cNvSpPr>
            <a:spLocks/>
          </p:cNvSpPr>
          <p:nvPr/>
        </p:nvSpPr>
        <p:spPr bwMode="auto">
          <a:xfrm>
            <a:off x="2020766" y="2277208"/>
            <a:ext cx="400050" cy="364881"/>
          </a:xfrm>
          <a:custGeom>
            <a:avLst/>
            <a:gdLst>
              <a:gd name="T0" fmla="*/ 0 w 273"/>
              <a:gd name="T1" fmla="*/ 7 h 249"/>
              <a:gd name="T2" fmla="*/ 271 w 273"/>
              <a:gd name="T3" fmla="*/ 7 h 249"/>
              <a:gd name="T4" fmla="*/ 268 w 273"/>
              <a:gd name="T5" fmla="*/ 4 h 249"/>
              <a:gd name="T6" fmla="*/ 268 w 273"/>
              <a:gd name="T7" fmla="*/ 245 h 249"/>
              <a:gd name="T8" fmla="*/ 271 w 273"/>
              <a:gd name="T9" fmla="*/ 242 h 249"/>
              <a:gd name="T10" fmla="*/ 3 w 273"/>
              <a:gd name="T11" fmla="*/ 242 h 249"/>
              <a:gd name="T12" fmla="*/ 3 w 273"/>
              <a:gd name="T13" fmla="*/ 249 h 249"/>
              <a:gd name="T14" fmla="*/ 273 w 273"/>
              <a:gd name="T15" fmla="*/ 247 h 249"/>
              <a:gd name="T16" fmla="*/ 273 w 273"/>
              <a:gd name="T17" fmla="*/ 2 h 249"/>
              <a:gd name="T18" fmla="*/ 0 w 273"/>
              <a:gd name="T19" fmla="*/ 0 h 249"/>
              <a:gd name="T20" fmla="*/ 0 w 273"/>
              <a:gd name="T21" fmla="*/ 7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3" h="249">
                <a:moveTo>
                  <a:pt x="0" y="7"/>
                </a:moveTo>
                <a:lnTo>
                  <a:pt x="271" y="7"/>
                </a:lnTo>
                <a:lnTo>
                  <a:pt x="268" y="4"/>
                </a:lnTo>
                <a:lnTo>
                  <a:pt x="268" y="245"/>
                </a:lnTo>
                <a:lnTo>
                  <a:pt x="271" y="242"/>
                </a:lnTo>
                <a:lnTo>
                  <a:pt x="3" y="242"/>
                </a:lnTo>
                <a:lnTo>
                  <a:pt x="3" y="249"/>
                </a:lnTo>
                <a:lnTo>
                  <a:pt x="273" y="247"/>
                </a:lnTo>
                <a:lnTo>
                  <a:pt x="273" y="2"/>
                </a:lnTo>
                <a:lnTo>
                  <a:pt x="0" y="0"/>
                </a:lnTo>
                <a:lnTo>
                  <a:pt x="0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96" name="Freeform 132"/>
          <p:cNvSpPr>
            <a:spLocks/>
          </p:cNvSpPr>
          <p:nvPr/>
        </p:nvSpPr>
        <p:spPr bwMode="auto">
          <a:xfrm>
            <a:off x="2901462" y="2293328"/>
            <a:ext cx="383931" cy="366346"/>
          </a:xfrm>
          <a:custGeom>
            <a:avLst/>
            <a:gdLst>
              <a:gd name="T0" fmla="*/ 262 w 262"/>
              <a:gd name="T1" fmla="*/ 0 h 250"/>
              <a:gd name="T2" fmla="*/ 0 w 262"/>
              <a:gd name="T3" fmla="*/ 2 h 250"/>
              <a:gd name="T4" fmla="*/ 0 w 262"/>
              <a:gd name="T5" fmla="*/ 248 h 250"/>
              <a:gd name="T6" fmla="*/ 259 w 262"/>
              <a:gd name="T7" fmla="*/ 250 h 250"/>
              <a:gd name="T8" fmla="*/ 259 w 262"/>
              <a:gd name="T9" fmla="*/ 243 h 250"/>
              <a:gd name="T10" fmla="*/ 2 w 262"/>
              <a:gd name="T11" fmla="*/ 243 h 250"/>
              <a:gd name="T12" fmla="*/ 5 w 262"/>
              <a:gd name="T13" fmla="*/ 246 h 250"/>
              <a:gd name="T14" fmla="*/ 5 w 262"/>
              <a:gd name="T15" fmla="*/ 3 h 250"/>
              <a:gd name="T16" fmla="*/ 2 w 262"/>
              <a:gd name="T17" fmla="*/ 7 h 250"/>
              <a:gd name="T18" fmla="*/ 262 w 262"/>
              <a:gd name="T19" fmla="*/ 7 h 250"/>
              <a:gd name="T20" fmla="*/ 262 w 262"/>
              <a:gd name="T21" fmla="*/ 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2" h="250">
                <a:moveTo>
                  <a:pt x="262" y="0"/>
                </a:moveTo>
                <a:lnTo>
                  <a:pt x="0" y="2"/>
                </a:lnTo>
                <a:lnTo>
                  <a:pt x="0" y="248"/>
                </a:lnTo>
                <a:lnTo>
                  <a:pt x="259" y="250"/>
                </a:lnTo>
                <a:lnTo>
                  <a:pt x="259" y="243"/>
                </a:lnTo>
                <a:lnTo>
                  <a:pt x="2" y="243"/>
                </a:lnTo>
                <a:lnTo>
                  <a:pt x="5" y="246"/>
                </a:lnTo>
                <a:lnTo>
                  <a:pt x="5" y="3"/>
                </a:lnTo>
                <a:lnTo>
                  <a:pt x="2" y="7"/>
                </a:lnTo>
                <a:lnTo>
                  <a:pt x="262" y="7"/>
                </a:lnTo>
                <a:lnTo>
                  <a:pt x="26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97" name="Freeform 133"/>
          <p:cNvSpPr>
            <a:spLocks/>
          </p:cNvSpPr>
          <p:nvPr/>
        </p:nvSpPr>
        <p:spPr bwMode="auto">
          <a:xfrm>
            <a:off x="2894135" y="2889739"/>
            <a:ext cx="383931" cy="363415"/>
          </a:xfrm>
          <a:custGeom>
            <a:avLst/>
            <a:gdLst>
              <a:gd name="T0" fmla="*/ 262 w 262"/>
              <a:gd name="T1" fmla="*/ 0 h 248"/>
              <a:gd name="T2" fmla="*/ 0 w 262"/>
              <a:gd name="T3" fmla="*/ 2 h 248"/>
              <a:gd name="T4" fmla="*/ 0 w 262"/>
              <a:gd name="T5" fmla="*/ 247 h 248"/>
              <a:gd name="T6" fmla="*/ 257 w 262"/>
              <a:gd name="T7" fmla="*/ 248 h 248"/>
              <a:gd name="T8" fmla="*/ 257 w 262"/>
              <a:gd name="T9" fmla="*/ 241 h 248"/>
              <a:gd name="T10" fmla="*/ 1 w 262"/>
              <a:gd name="T11" fmla="*/ 241 h 248"/>
              <a:gd name="T12" fmla="*/ 5 w 262"/>
              <a:gd name="T13" fmla="*/ 245 h 248"/>
              <a:gd name="T14" fmla="*/ 5 w 262"/>
              <a:gd name="T15" fmla="*/ 4 h 248"/>
              <a:gd name="T16" fmla="*/ 1 w 262"/>
              <a:gd name="T17" fmla="*/ 7 h 248"/>
              <a:gd name="T18" fmla="*/ 262 w 262"/>
              <a:gd name="T19" fmla="*/ 7 h 248"/>
              <a:gd name="T20" fmla="*/ 262 w 262"/>
              <a:gd name="T21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2" h="248">
                <a:moveTo>
                  <a:pt x="262" y="0"/>
                </a:moveTo>
                <a:lnTo>
                  <a:pt x="0" y="2"/>
                </a:lnTo>
                <a:lnTo>
                  <a:pt x="0" y="247"/>
                </a:lnTo>
                <a:lnTo>
                  <a:pt x="257" y="248"/>
                </a:lnTo>
                <a:lnTo>
                  <a:pt x="257" y="241"/>
                </a:lnTo>
                <a:lnTo>
                  <a:pt x="1" y="241"/>
                </a:lnTo>
                <a:lnTo>
                  <a:pt x="5" y="245"/>
                </a:lnTo>
                <a:lnTo>
                  <a:pt x="5" y="4"/>
                </a:lnTo>
                <a:lnTo>
                  <a:pt x="1" y="7"/>
                </a:lnTo>
                <a:lnTo>
                  <a:pt x="262" y="7"/>
                </a:lnTo>
                <a:lnTo>
                  <a:pt x="26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98" name="Freeform 134"/>
          <p:cNvSpPr>
            <a:spLocks/>
          </p:cNvSpPr>
          <p:nvPr/>
        </p:nvSpPr>
        <p:spPr bwMode="auto">
          <a:xfrm>
            <a:off x="2898531" y="1827335"/>
            <a:ext cx="385397" cy="363415"/>
          </a:xfrm>
          <a:custGeom>
            <a:avLst/>
            <a:gdLst>
              <a:gd name="T0" fmla="*/ 263 w 263"/>
              <a:gd name="T1" fmla="*/ 0 h 248"/>
              <a:gd name="T2" fmla="*/ 0 w 263"/>
              <a:gd name="T3" fmla="*/ 1 h 248"/>
              <a:gd name="T4" fmla="*/ 0 w 263"/>
              <a:gd name="T5" fmla="*/ 246 h 248"/>
              <a:gd name="T6" fmla="*/ 259 w 263"/>
              <a:gd name="T7" fmla="*/ 248 h 248"/>
              <a:gd name="T8" fmla="*/ 259 w 263"/>
              <a:gd name="T9" fmla="*/ 241 h 248"/>
              <a:gd name="T10" fmla="*/ 2 w 263"/>
              <a:gd name="T11" fmla="*/ 241 h 248"/>
              <a:gd name="T12" fmla="*/ 6 w 263"/>
              <a:gd name="T13" fmla="*/ 244 h 248"/>
              <a:gd name="T14" fmla="*/ 6 w 263"/>
              <a:gd name="T15" fmla="*/ 3 h 248"/>
              <a:gd name="T16" fmla="*/ 2 w 263"/>
              <a:gd name="T17" fmla="*/ 7 h 248"/>
              <a:gd name="T18" fmla="*/ 263 w 263"/>
              <a:gd name="T19" fmla="*/ 7 h 248"/>
              <a:gd name="T20" fmla="*/ 263 w 263"/>
              <a:gd name="T21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3" h="248">
                <a:moveTo>
                  <a:pt x="263" y="0"/>
                </a:moveTo>
                <a:lnTo>
                  <a:pt x="0" y="1"/>
                </a:lnTo>
                <a:lnTo>
                  <a:pt x="0" y="246"/>
                </a:lnTo>
                <a:lnTo>
                  <a:pt x="259" y="248"/>
                </a:lnTo>
                <a:lnTo>
                  <a:pt x="259" y="241"/>
                </a:lnTo>
                <a:lnTo>
                  <a:pt x="2" y="241"/>
                </a:lnTo>
                <a:lnTo>
                  <a:pt x="6" y="244"/>
                </a:lnTo>
                <a:lnTo>
                  <a:pt x="6" y="3"/>
                </a:lnTo>
                <a:lnTo>
                  <a:pt x="2" y="7"/>
                </a:lnTo>
                <a:lnTo>
                  <a:pt x="263" y="7"/>
                </a:lnTo>
                <a:lnTo>
                  <a:pt x="26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399" name="Text Box 135"/>
          <p:cNvSpPr txBox="1">
            <a:spLocks noChangeArrowheads="1"/>
          </p:cNvSpPr>
          <p:nvPr/>
        </p:nvSpPr>
        <p:spPr bwMode="auto">
          <a:xfrm>
            <a:off x="3915508" y="1903535"/>
            <a:ext cx="1926981" cy="40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de-DE" sz="1015"/>
              <a:t>service time description of this material handling device</a:t>
            </a:r>
          </a:p>
        </p:txBody>
      </p:sp>
      <p:sp>
        <p:nvSpPr>
          <p:cNvPr id="395400" name="Oval 136"/>
          <p:cNvSpPr>
            <a:spLocks noChangeArrowheads="1"/>
          </p:cNvSpPr>
          <p:nvPr/>
        </p:nvSpPr>
        <p:spPr bwMode="auto">
          <a:xfrm>
            <a:off x="3782159" y="2730442"/>
            <a:ext cx="1861038" cy="519351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95401" name="Line 137"/>
          <p:cNvSpPr>
            <a:spLocks noChangeShapeType="1"/>
          </p:cNvSpPr>
          <p:nvPr/>
        </p:nvSpPr>
        <p:spPr bwMode="auto">
          <a:xfrm>
            <a:off x="2917582" y="2697774"/>
            <a:ext cx="864577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95402" name="Text Box 138"/>
          <p:cNvSpPr txBox="1">
            <a:spLocks noChangeArrowheads="1"/>
          </p:cNvSpPr>
          <p:nvPr/>
        </p:nvSpPr>
        <p:spPr bwMode="auto">
          <a:xfrm>
            <a:off x="1038959" y="3628292"/>
            <a:ext cx="7336406" cy="36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BD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077" tIns="43200" rIns="83077" bIns="43200">
            <a:spAutoFit/>
          </a:bodyPr>
          <a:lstStyle/>
          <a:p>
            <a:r>
              <a:rPr lang="en-US" altLang="de-DE"/>
              <a:t>Material flow processes can be described well by discrete distributions</a:t>
            </a:r>
          </a:p>
        </p:txBody>
      </p:sp>
      <p:sp>
        <p:nvSpPr>
          <p:cNvPr id="395403" name="Rectangle 139"/>
          <p:cNvSpPr>
            <a:spLocks noChangeArrowheads="1"/>
          </p:cNvSpPr>
          <p:nvPr/>
        </p:nvSpPr>
        <p:spPr bwMode="auto">
          <a:xfrm>
            <a:off x="583223" y="1689589"/>
            <a:ext cx="211015" cy="211015"/>
          </a:xfrm>
          <a:prstGeom prst="rect">
            <a:avLst/>
          </a:prstGeom>
          <a:solidFill>
            <a:srgbClr val="95AC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E376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5405" name="Rectangle 141"/>
          <p:cNvSpPr>
            <a:spLocks noChangeArrowheads="1"/>
          </p:cNvSpPr>
          <p:nvPr/>
        </p:nvSpPr>
        <p:spPr bwMode="auto">
          <a:xfrm>
            <a:off x="383931" y="4094285"/>
            <a:ext cx="8508023" cy="1462454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de-DE" sz="2215">
              <a:solidFill>
                <a:srgbClr val="000000"/>
              </a:solidFill>
            </a:endParaRPr>
          </a:p>
        </p:txBody>
      </p:sp>
      <p:sp>
        <p:nvSpPr>
          <p:cNvPr id="395406" name="Rectangle 142"/>
          <p:cNvSpPr>
            <a:spLocks noChangeArrowheads="1"/>
          </p:cNvSpPr>
          <p:nvPr/>
        </p:nvSpPr>
        <p:spPr bwMode="auto">
          <a:xfrm>
            <a:off x="650631" y="4226169"/>
            <a:ext cx="211015" cy="211015"/>
          </a:xfrm>
          <a:prstGeom prst="rect">
            <a:avLst/>
          </a:prstGeom>
          <a:solidFill>
            <a:srgbClr val="95AC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E376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395407" name="Object 143"/>
          <p:cNvGraphicFramePr>
            <a:graphicFrameLocks noChangeAspect="1"/>
          </p:cNvGraphicFramePr>
          <p:nvPr/>
        </p:nvGraphicFramePr>
        <p:xfrm>
          <a:off x="1049216" y="4201258"/>
          <a:ext cx="1926981" cy="104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Diagramm" r:id="rId6" imgW="2066925" imgH="1276502" progId="Excel.Chart.8">
                  <p:embed/>
                </p:oleObj>
              </mc:Choice>
              <mc:Fallback>
                <p:oleObj name="Diagramm" r:id="rId6" imgW="2066925" imgH="127650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216" y="4201258"/>
                        <a:ext cx="1926981" cy="104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AEA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5408" name="Text Box 144"/>
          <p:cNvSpPr txBox="1">
            <a:spLocks noChangeArrowheads="1"/>
          </p:cNvSpPr>
          <p:nvPr/>
        </p:nvSpPr>
        <p:spPr bwMode="auto">
          <a:xfrm>
            <a:off x="1104900" y="5224096"/>
            <a:ext cx="4963961" cy="36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BD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077" tIns="43200" rIns="83077" bIns="43200">
            <a:spAutoFit/>
          </a:bodyPr>
          <a:lstStyle/>
          <a:p>
            <a:r>
              <a:rPr lang="en-US" altLang="de-DE"/>
              <a:t>Multi-modal distributions functions can be used</a:t>
            </a:r>
          </a:p>
        </p:txBody>
      </p:sp>
      <p:sp>
        <p:nvSpPr>
          <p:cNvPr id="395409" name="Rectangle 145"/>
          <p:cNvSpPr>
            <a:spLocks noChangeArrowheads="1"/>
          </p:cNvSpPr>
          <p:nvPr/>
        </p:nvSpPr>
        <p:spPr bwMode="auto">
          <a:xfrm>
            <a:off x="383931" y="5688624"/>
            <a:ext cx="8508023" cy="465992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de-DE" sz="2215">
              <a:solidFill>
                <a:srgbClr val="000000"/>
              </a:solidFill>
            </a:endParaRPr>
          </a:p>
        </p:txBody>
      </p:sp>
      <p:sp>
        <p:nvSpPr>
          <p:cNvPr id="395410" name="Rectangle 146"/>
          <p:cNvSpPr>
            <a:spLocks noChangeArrowheads="1"/>
          </p:cNvSpPr>
          <p:nvPr/>
        </p:nvSpPr>
        <p:spPr bwMode="auto">
          <a:xfrm>
            <a:off x="583223" y="5810251"/>
            <a:ext cx="211015" cy="211015"/>
          </a:xfrm>
          <a:prstGeom prst="rect">
            <a:avLst/>
          </a:prstGeom>
          <a:solidFill>
            <a:srgbClr val="95AC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E376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5411" name="Text Box 147"/>
          <p:cNvSpPr txBox="1">
            <a:spLocks noChangeArrowheads="1"/>
          </p:cNvSpPr>
          <p:nvPr/>
        </p:nvSpPr>
        <p:spPr bwMode="auto">
          <a:xfrm>
            <a:off x="1104901" y="5776546"/>
            <a:ext cx="6695205" cy="36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BD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077" tIns="43200" rIns="83077" bIns="43200">
            <a:spAutoFit/>
          </a:bodyPr>
          <a:lstStyle/>
          <a:p>
            <a:r>
              <a:rPr lang="en-US" altLang="de-DE"/>
              <a:t>Date of an as-is analysis are generally available in discrete form</a:t>
            </a:r>
          </a:p>
        </p:txBody>
      </p:sp>
    </p:spTree>
    <p:extLst>
      <p:ext uri="{BB962C8B-B14F-4D97-AF65-F5344CB8AC3E}">
        <p14:creationId xmlns:p14="http://schemas.microsoft.com/office/powerpoint/2010/main" val="320979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403" grpId="0" animBg="1"/>
      <p:bldP spid="395406" grpId="0" animBg="1"/>
      <p:bldP spid="3954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Decompisition</a:t>
            </a:r>
            <a:r>
              <a:rPr lang="de-DE" dirty="0" smtClean="0"/>
              <a:t> – </a:t>
            </a:r>
            <a:r>
              <a:rPr lang="de-DE" dirty="0" err="1" smtClean="0"/>
              <a:t>Required</a:t>
            </a:r>
            <a:r>
              <a:rPr lang="de-DE" dirty="0" smtClean="0"/>
              <a:t> Components vs. </a:t>
            </a:r>
            <a:r>
              <a:rPr lang="de-DE" dirty="0" err="1" smtClean="0"/>
              <a:t>Existing</a:t>
            </a:r>
            <a:r>
              <a:rPr lang="de-DE" dirty="0" smtClean="0"/>
              <a:t>  Models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7D351A0-D948-421B-BDED-A68D96FF318A}" type="datetime1">
              <a:rPr lang="de-DE" smtClean="0">
                <a:solidFill>
                  <a:srgbClr val="000000"/>
                </a:solidFill>
              </a:rPr>
              <a:pPr>
                <a:defRPr/>
              </a:pPr>
              <a:t>05.06.2015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69B2E4-AADA-48BB-93FE-B584436051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de-DE" dirty="0">
              <a:solidFill>
                <a:srgbClr val="000000"/>
              </a:solidFill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536292"/>
              </p:ext>
            </p:extLst>
          </p:nvPr>
        </p:nvGraphicFramePr>
        <p:xfrm>
          <a:off x="827586" y="1268760"/>
          <a:ext cx="6832474" cy="4824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5388"/>
                <a:gridCol w="1895388"/>
                <a:gridCol w="405984"/>
                <a:gridCol w="405984"/>
                <a:gridCol w="405984"/>
                <a:gridCol w="406781"/>
                <a:gridCol w="499127"/>
                <a:gridCol w="917838"/>
              </a:tblGrid>
              <a:tr h="214966">
                <a:tc rowSpan="2"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material flow element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routing strategy </a:t>
                      </a:r>
                      <a:r>
                        <a:rPr lang="en-US" sz="900" dirty="0" smtClean="0">
                          <a:effectLst/>
                        </a:rPr>
                        <a:t>/</a:t>
                      </a:r>
                      <a:br>
                        <a:rPr lang="en-US" sz="900" dirty="0" smtClean="0">
                          <a:effectLst/>
                        </a:rPr>
                      </a:br>
                      <a:r>
                        <a:rPr lang="en-US" sz="900" dirty="0" smtClean="0">
                          <a:effectLst/>
                        </a:rPr>
                        <a:t> dispatching </a:t>
                      </a:r>
                      <a:r>
                        <a:rPr lang="en-US" sz="900" dirty="0">
                          <a:effectLst/>
                        </a:rPr>
                        <a:t>rule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 gridSpan="5"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existing models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modified models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93964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indent="180340"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batch building - capacity rule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6195" marR="36195" marT="0" marB="0" vert="vert270" anchor="ctr"/>
                </a:tc>
                <a:tc>
                  <a:txBody>
                    <a:bodyPr/>
                    <a:lstStyle/>
                    <a:p>
                      <a:pPr marL="71755" marR="71755" indent="180340"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G|G|1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6195" marR="36195" marT="0" marB="0" vert="vert270" anchor="ctr"/>
                </a:tc>
                <a:tc>
                  <a:txBody>
                    <a:bodyPr/>
                    <a:lstStyle/>
                    <a:p>
                      <a:pPr marL="71755" marR="71755" indent="180340"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G</a:t>
                      </a:r>
                      <a:r>
                        <a:rPr lang="en-US" sz="900" baseline="30000" dirty="0">
                          <a:effectLst/>
                        </a:rPr>
                        <a:t>x</a:t>
                      </a:r>
                      <a:r>
                        <a:rPr lang="en-US" sz="900" dirty="0">
                          <a:effectLst/>
                        </a:rPr>
                        <a:t>|G|1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6195" marR="36195" marT="0" marB="0" vert="vert270" anchor="ctr"/>
                </a:tc>
                <a:tc>
                  <a:txBody>
                    <a:bodyPr/>
                    <a:lstStyle/>
                    <a:p>
                      <a:pPr marL="71755" marR="71755" indent="180340"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stochastic divert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6195" marR="36195" marT="0" marB="0" vert="vert270" anchor="ctr"/>
                </a:tc>
                <a:tc>
                  <a:txBody>
                    <a:bodyPr/>
                    <a:lstStyle/>
                    <a:p>
                      <a:pPr marL="71755" marR="71755" indent="180340"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stochastic merge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vert="vert27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9562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batch decomposition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FIFO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59562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collection station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FIFO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59562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operator station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FIFO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19124">
                <a:tc rowSpan="3"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conveyor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 accumulating capability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5956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accumulating capability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1912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circulating vertical conveyor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59562">
                <a:tc rowSpan="6"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crossing element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FIFO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5956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time window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5956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block handling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5956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round robin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5956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limited priority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5956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absolute priority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59562">
                <a:tc rowSpan="2"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continuous divert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stochastic 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5956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deterministic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59562">
                <a:tc rowSpan="2"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partially continuous divert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stochastic 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5956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deterministic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59562">
                <a:tc rowSpan="5"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Merge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FIFO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5956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time window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5956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block handling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5956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limited priority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5956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absolute priority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32013" y="15033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29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2CC4-7C7E-400F-B03B-302DD410E9A0}" type="slidenum">
              <a:rPr lang="de-DE" altLang="de-DE">
                <a:solidFill>
                  <a:srgbClr val="808080"/>
                </a:solidFill>
              </a:rPr>
              <a:pPr/>
              <a:t>8</a:t>
            </a:fld>
            <a:endParaRPr lang="de-DE" altLang="de-DE">
              <a:solidFill>
                <a:srgbClr val="808080"/>
              </a:solidFill>
            </a:endParaRPr>
          </a:p>
          <a:p>
            <a:pPr>
              <a:lnSpc>
                <a:spcPct val="125000"/>
              </a:lnSpc>
            </a:pPr>
            <a:r>
              <a:rPr lang="de-DE" altLang="de-DE">
                <a:solidFill>
                  <a:srgbClr val="9E9E9E"/>
                </a:solidFill>
              </a:rPr>
              <a:t>IFL</a:t>
            </a:r>
          </a:p>
        </p:txBody>
      </p:sp>
      <p:pic>
        <p:nvPicPr>
          <p:cNvPr id="399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31" y="1434612"/>
            <a:ext cx="14904427" cy="4954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BD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366" name="Rectangle 6"/>
          <p:cNvSpPr>
            <a:spLocks noChangeArrowheads="1"/>
          </p:cNvSpPr>
          <p:nvPr/>
        </p:nvSpPr>
        <p:spPr bwMode="auto">
          <a:xfrm>
            <a:off x="1182566" y="1277337"/>
            <a:ext cx="167841" cy="314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077" tIns="43200" rIns="83077" bIns="43200" anchor="ctr">
            <a:spAutoFit/>
          </a:bodyPr>
          <a:lstStyle/>
          <a:p>
            <a:pPr eaLnBrk="0" hangingPunct="0"/>
            <a:endParaRPr lang="de-DE" sz="147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Decomposition - Library </a:t>
            </a:r>
            <a:r>
              <a:rPr lang="en-US" altLang="de-DE" dirty="0"/>
              <a:t>of Stochastic Finite </a:t>
            </a:r>
            <a:r>
              <a:rPr lang="en-US" altLang="de-DE" dirty="0" smtClean="0"/>
              <a:t>Elements (2007)</a:t>
            </a:r>
            <a:endParaRPr lang="de-DE" altLang="de-DE" dirty="0"/>
          </a:p>
        </p:txBody>
      </p:sp>
      <p:sp>
        <p:nvSpPr>
          <p:cNvPr id="399367" name="Rectangle 7"/>
          <p:cNvSpPr>
            <a:spLocks noChangeArrowheads="1"/>
          </p:cNvSpPr>
          <p:nvPr/>
        </p:nvSpPr>
        <p:spPr bwMode="auto">
          <a:xfrm>
            <a:off x="5436577" y="1975594"/>
            <a:ext cx="167841" cy="314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BD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077" tIns="43200" rIns="83077" bIns="43200" anchor="ctr">
            <a:spAutoFit/>
          </a:bodyPr>
          <a:lstStyle/>
          <a:p>
            <a:pPr eaLnBrk="0" hangingPunct="0"/>
            <a:endParaRPr lang="de-DE" sz="147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9368" name="Oval 8"/>
          <p:cNvSpPr>
            <a:spLocks noChangeArrowheads="1"/>
          </p:cNvSpPr>
          <p:nvPr/>
        </p:nvSpPr>
        <p:spPr bwMode="auto">
          <a:xfrm>
            <a:off x="5968512" y="1912442"/>
            <a:ext cx="236017" cy="44231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BD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077" tIns="43200" rIns="83077" bIns="43200" anchor="ctr">
            <a:spAutoFit/>
          </a:bodyPr>
          <a:lstStyle/>
          <a:p>
            <a:pPr eaLnBrk="0" hangingPunct="0"/>
            <a:endParaRPr lang="de-DE" sz="147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9369" name="Oval 9"/>
          <p:cNvSpPr>
            <a:spLocks noChangeArrowheads="1"/>
          </p:cNvSpPr>
          <p:nvPr/>
        </p:nvSpPr>
        <p:spPr bwMode="auto">
          <a:xfrm>
            <a:off x="5968512" y="2111734"/>
            <a:ext cx="236017" cy="44231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BD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077" tIns="43200" rIns="83077" bIns="43200" anchor="ctr">
            <a:spAutoFit/>
          </a:bodyPr>
          <a:lstStyle/>
          <a:p>
            <a:pPr eaLnBrk="0" hangingPunct="0"/>
            <a:endParaRPr lang="de-DE" sz="147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9370" name="Oval 10"/>
          <p:cNvSpPr>
            <a:spLocks noChangeArrowheads="1"/>
          </p:cNvSpPr>
          <p:nvPr/>
        </p:nvSpPr>
        <p:spPr bwMode="auto">
          <a:xfrm>
            <a:off x="5968512" y="1711684"/>
            <a:ext cx="236017" cy="44231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BD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077" tIns="43200" rIns="83077" bIns="43200" anchor="ctr">
            <a:spAutoFit/>
          </a:bodyPr>
          <a:lstStyle/>
          <a:p>
            <a:pPr eaLnBrk="0" hangingPunct="0"/>
            <a:endParaRPr lang="de-DE" sz="147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9371" name="Line 11"/>
          <p:cNvSpPr>
            <a:spLocks noChangeShapeType="1"/>
          </p:cNvSpPr>
          <p:nvPr/>
        </p:nvSpPr>
        <p:spPr bwMode="auto">
          <a:xfrm>
            <a:off x="5103935" y="2099897"/>
            <a:ext cx="3326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077" tIns="43200" rIns="83077" bIns="43200">
            <a:spAutoFit/>
          </a:bodyPr>
          <a:lstStyle/>
          <a:p>
            <a:pPr eaLnBrk="0" hangingPunct="0"/>
            <a:endParaRPr lang="de-DE" sz="147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9373" name="Line 13"/>
          <p:cNvSpPr>
            <a:spLocks noChangeShapeType="1"/>
          </p:cNvSpPr>
          <p:nvPr/>
        </p:nvSpPr>
        <p:spPr bwMode="auto">
          <a:xfrm>
            <a:off x="6167804" y="2099897"/>
            <a:ext cx="3326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077" tIns="43200" rIns="83077" bIns="43200">
            <a:spAutoFit/>
          </a:bodyPr>
          <a:lstStyle/>
          <a:p>
            <a:pPr eaLnBrk="0" hangingPunct="0"/>
            <a:endParaRPr lang="de-DE" sz="147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9374" name="Rectangle 14"/>
          <p:cNvSpPr>
            <a:spLocks noChangeArrowheads="1"/>
          </p:cNvSpPr>
          <p:nvPr/>
        </p:nvSpPr>
        <p:spPr bwMode="auto">
          <a:xfrm>
            <a:off x="5255791" y="2601875"/>
            <a:ext cx="1366824" cy="25774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077" tIns="43200" rIns="83077" bIns="43200" anchor="ctr">
            <a:spAutoFit/>
          </a:bodyPr>
          <a:lstStyle/>
          <a:p>
            <a:pPr algn="ctr" eaLnBrk="0" hangingPunct="0"/>
            <a:r>
              <a:rPr lang="de-DE" altLang="de-DE" sz="1108">
                <a:solidFill>
                  <a:srgbClr val="F8F8F8"/>
                </a:solidFill>
                <a:latin typeface="Arial" panose="020B0604020202020204" pitchFamily="34" charset="0"/>
              </a:rPr>
              <a:t>under Construction</a:t>
            </a:r>
          </a:p>
        </p:txBody>
      </p:sp>
      <p:sp>
        <p:nvSpPr>
          <p:cNvPr id="399375" name="Text Box 15"/>
          <p:cNvSpPr txBox="1">
            <a:spLocks noChangeArrowheads="1"/>
          </p:cNvSpPr>
          <p:nvPr/>
        </p:nvSpPr>
        <p:spPr bwMode="auto">
          <a:xfrm>
            <a:off x="5421924" y="2381250"/>
            <a:ext cx="940424" cy="25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BD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077" tIns="43200" rIns="83077" bIns="43200">
            <a:spAutoFit/>
          </a:bodyPr>
          <a:lstStyle/>
          <a:p>
            <a:pPr eaLnBrk="0" hangingPunct="0"/>
            <a:r>
              <a:rPr lang="de-DE" altLang="de-DE" sz="1108">
                <a:solidFill>
                  <a:srgbClr val="000000"/>
                </a:solidFill>
                <a:latin typeface="Times" panose="02020603050405020304" pitchFamily="18" charset="0"/>
              </a:rPr>
              <a:t>G/Gm-Queue</a:t>
            </a:r>
          </a:p>
        </p:txBody>
      </p:sp>
      <p:grpSp>
        <p:nvGrpSpPr>
          <p:cNvPr id="399378" name="Group 18"/>
          <p:cNvGrpSpPr>
            <a:grpSpLocks/>
          </p:cNvGrpSpPr>
          <p:nvPr/>
        </p:nvGrpSpPr>
        <p:grpSpPr bwMode="auto">
          <a:xfrm>
            <a:off x="5103935" y="2895688"/>
            <a:ext cx="1989398" cy="742714"/>
            <a:chOff x="761" y="1624"/>
            <a:chExt cx="4259" cy="1957"/>
          </a:xfrm>
        </p:grpSpPr>
        <p:grpSp>
          <p:nvGrpSpPr>
            <p:cNvPr id="399379" name="Group 19"/>
            <p:cNvGrpSpPr>
              <a:grpSpLocks/>
            </p:cNvGrpSpPr>
            <p:nvPr/>
          </p:nvGrpSpPr>
          <p:grpSpPr bwMode="auto">
            <a:xfrm>
              <a:off x="2212" y="1624"/>
              <a:ext cx="1180" cy="1165"/>
              <a:chOff x="1578" y="1056"/>
              <a:chExt cx="1180" cy="1165"/>
            </a:xfrm>
          </p:grpSpPr>
          <p:sp>
            <p:nvSpPr>
              <p:cNvPr id="399380" name="Rectangle 20"/>
              <p:cNvSpPr>
                <a:spLocks noChangeArrowheads="1"/>
              </p:cNvSpPr>
              <p:nvPr/>
            </p:nvSpPr>
            <p:spPr bwMode="auto">
              <a:xfrm>
                <a:off x="1578" y="1224"/>
                <a:ext cx="359" cy="82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BDE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3077" tIns="43200" rIns="83077" bIns="43200" anchor="ctr">
                <a:spAutoFit/>
              </a:bodyPr>
              <a:lstStyle/>
              <a:p>
                <a:pPr eaLnBrk="0" hangingPunct="0"/>
                <a:endParaRPr lang="de-DE" sz="1477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9381" name="Oval 21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454" cy="116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BDE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3077" tIns="43200" rIns="83077" bIns="43200" anchor="ctr">
                <a:spAutoFit/>
              </a:bodyPr>
              <a:lstStyle/>
              <a:p>
                <a:pPr eaLnBrk="0" hangingPunct="0"/>
                <a:endParaRPr lang="de-DE" sz="1477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99382" name="Group 22"/>
            <p:cNvGrpSpPr>
              <a:grpSpLocks/>
            </p:cNvGrpSpPr>
            <p:nvPr/>
          </p:nvGrpSpPr>
          <p:grpSpPr bwMode="auto">
            <a:xfrm rot="10800000">
              <a:off x="2097" y="2416"/>
              <a:ext cx="1022" cy="1165"/>
              <a:chOff x="1761" y="1056"/>
              <a:chExt cx="1022" cy="1165"/>
            </a:xfrm>
          </p:grpSpPr>
          <p:sp>
            <p:nvSpPr>
              <p:cNvPr id="399383" name="Rectangle 23"/>
              <p:cNvSpPr>
                <a:spLocks noChangeArrowheads="1"/>
              </p:cNvSpPr>
              <p:nvPr/>
            </p:nvSpPr>
            <p:spPr bwMode="auto">
              <a:xfrm>
                <a:off x="1761" y="1224"/>
                <a:ext cx="359" cy="82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BDE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3077" tIns="43200" rIns="83077" bIns="43200" anchor="ctr">
                <a:spAutoFit/>
              </a:bodyPr>
              <a:lstStyle/>
              <a:p>
                <a:pPr eaLnBrk="0" hangingPunct="0"/>
                <a:endParaRPr lang="de-DE" sz="1477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9384" name="Oval 24"/>
              <p:cNvSpPr>
                <a:spLocks noChangeArrowheads="1"/>
              </p:cNvSpPr>
              <p:nvPr/>
            </p:nvSpPr>
            <p:spPr bwMode="auto">
              <a:xfrm>
                <a:off x="2278" y="1056"/>
                <a:ext cx="505" cy="116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BDE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3077" tIns="43200" rIns="83077" bIns="43200" anchor="ctr">
                <a:spAutoFit/>
              </a:bodyPr>
              <a:lstStyle/>
              <a:p>
                <a:pPr eaLnBrk="0" hangingPunct="0"/>
                <a:endParaRPr lang="de-DE" sz="1477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99385" name="Oval 25"/>
            <p:cNvSpPr>
              <a:spLocks noChangeArrowheads="1"/>
            </p:cNvSpPr>
            <p:nvPr/>
          </p:nvSpPr>
          <p:spPr bwMode="auto">
            <a:xfrm>
              <a:off x="761" y="1624"/>
              <a:ext cx="505" cy="116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BD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3077" tIns="43200" rIns="83077" bIns="43200" anchor="ctr">
              <a:spAutoFit/>
            </a:bodyPr>
            <a:lstStyle/>
            <a:p>
              <a:pPr eaLnBrk="0" hangingPunct="0"/>
              <a:endParaRPr lang="de-DE" sz="1477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9386" name="Oval 26"/>
            <p:cNvSpPr>
              <a:spLocks noChangeArrowheads="1"/>
            </p:cNvSpPr>
            <p:nvPr/>
          </p:nvSpPr>
          <p:spPr bwMode="auto">
            <a:xfrm>
              <a:off x="4299" y="1624"/>
              <a:ext cx="505" cy="116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BD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3077" tIns="43200" rIns="83077" bIns="43200" anchor="ctr">
              <a:spAutoFit/>
            </a:bodyPr>
            <a:lstStyle/>
            <a:p>
              <a:pPr eaLnBrk="0" hangingPunct="0"/>
              <a:endParaRPr lang="de-DE" sz="1477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9387" name="AutoShape 27"/>
            <p:cNvSpPr>
              <a:spLocks noChangeArrowheads="1"/>
            </p:cNvSpPr>
            <p:nvPr/>
          </p:nvSpPr>
          <p:spPr bwMode="auto">
            <a:xfrm rot="5400000">
              <a:off x="1366" y="1537"/>
              <a:ext cx="879" cy="133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BD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3077" tIns="43200" rIns="83077" bIns="43200" anchor="ctr">
              <a:spAutoFit/>
            </a:bodyPr>
            <a:lstStyle/>
            <a:p>
              <a:pPr eaLnBrk="0" hangingPunct="0"/>
              <a:endParaRPr lang="de-DE" sz="1477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9388" name="AutoShape 28"/>
            <p:cNvSpPr>
              <a:spLocks noChangeArrowheads="1"/>
            </p:cNvSpPr>
            <p:nvPr/>
          </p:nvSpPr>
          <p:spPr bwMode="auto">
            <a:xfrm rot="16200000">
              <a:off x="3293" y="1537"/>
              <a:ext cx="879" cy="133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BD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3077" tIns="43200" rIns="83077" bIns="43200" anchor="ctr">
              <a:spAutoFit/>
            </a:bodyPr>
            <a:lstStyle/>
            <a:p>
              <a:pPr eaLnBrk="0" hangingPunct="0"/>
              <a:endParaRPr lang="de-DE" sz="1477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399389" name="AutoShape 29"/>
            <p:cNvCxnSpPr>
              <a:cxnSpLocks noChangeShapeType="1"/>
              <a:stCxn id="399385" idx="6"/>
              <a:endCxn id="399387" idx="3"/>
            </p:cNvCxnSpPr>
            <p:nvPr/>
          </p:nvCxnSpPr>
          <p:spPr bwMode="auto">
            <a:xfrm flipH="1" flipV="1">
              <a:off x="1137" y="2206"/>
              <a:ext cx="12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9390" name="AutoShape 30"/>
            <p:cNvCxnSpPr>
              <a:cxnSpLocks noChangeShapeType="1"/>
              <a:stCxn id="399387" idx="0"/>
              <a:endCxn id="399380" idx="1"/>
            </p:cNvCxnSpPr>
            <p:nvPr/>
          </p:nvCxnSpPr>
          <p:spPr bwMode="auto">
            <a:xfrm flipH="1">
              <a:off x="2212" y="2206"/>
              <a:ext cx="2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9391" name="AutoShape 31"/>
            <p:cNvCxnSpPr>
              <a:cxnSpLocks noChangeShapeType="1"/>
              <a:stCxn id="399381" idx="6"/>
              <a:endCxn id="399388" idx="0"/>
            </p:cNvCxnSpPr>
            <p:nvPr/>
          </p:nvCxnSpPr>
          <p:spPr bwMode="auto">
            <a:xfrm flipH="1" flipV="1">
              <a:off x="3064" y="2206"/>
              <a:ext cx="328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9392" name="AutoShape 32"/>
            <p:cNvCxnSpPr>
              <a:cxnSpLocks noChangeShapeType="1"/>
              <a:stCxn id="399388" idx="3"/>
              <a:endCxn id="399386" idx="2"/>
            </p:cNvCxnSpPr>
            <p:nvPr/>
          </p:nvCxnSpPr>
          <p:spPr bwMode="auto">
            <a:xfrm flipH="1">
              <a:off x="4299" y="2206"/>
              <a:ext cx="103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9393" name="AutoShape 33"/>
            <p:cNvCxnSpPr>
              <a:cxnSpLocks noChangeShapeType="1"/>
              <a:stCxn id="399388" idx="3"/>
              <a:endCxn id="399383" idx="1"/>
            </p:cNvCxnSpPr>
            <p:nvPr/>
          </p:nvCxnSpPr>
          <p:spPr bwMode="auto">
            <a:xfrm flipH="1">
              <a:off x="3119" y="2206"/>
              <a:ext cx="1283" cy="792"/>
            </a:xfrm>
            <a:prstGeom prst="bentConnector5">
              <a:avLst>
                <a:gd name="adj1" fmla="val -38160"/>
                <a:gd name="adj2" fmla="val 179905"/>
                <a:gd name="adj3" fmla="val 6568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9394" name="AutoShape 34"/>
            <p:cNvCxnSpPr>
              <a:cxnSpLocks noChangeShapeType="1"/>
              <a:stCxn id="399384" idx="6"/>
              <a:endCxn id="399387" idx="3"/>
            </p:cNvCxnSpPr>
            <p:nvPr/>
          </p:nvCxnSpPr>
          <p:spPr bwMode="auto">
            <a:xfrm rot="10800000">
              <a:off x="1137" y="2206"/>
              <a:ext cx="960" cy="792"/>
            </a:xfrm>
            <a:prstGeom prst="bentConnector3">
              <a:avLst>
                <a:gd name="adj1" fmla="val 11847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9395" name="Text Box 35"/>
            <p:cNvSpPr txBox="1">
              <a:spLocks noChangeArrowheads="1"/>
            </p:cNvSpPr>
            <p:nvPr/>
          </p:nvSpPr>
          <p:spPr bwMode="auto">
            <a:xfrm>
              <a:off x="855" y="2218"/>
              <a:ext cx="562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BD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3077" tIns="43200" rIns="83077" bIns="43200">
              <a:spAutoFit/>
            </a:bodyPr>
            <a:lstStyle/>
            <a:p>
              <a:pPr eaLnBrk="0" hangingPunct="0"/>
              <a:r>
                <a:rPr lang="de-DE" altLang="de-DE" sz="1108">
                  <a:solidFill>
                    <a:srgbClr val="000000"/>
                  </a:solidFill>
                  <a:latin typeface="Arial" panose="020B0604020202020204" pitchFamily="34" charset="0"/>
                </a:rPr>
                <a:t>S</a:t>
              </a:r>
            </a:p>
          </p:txBody>
        </p:sp>
        <p:sp>
          <p:nvSpPr>
            <p:cNvPr id="399396" name="Text Box 36"/>
            <p:cNvSpPr txBox="1">
              <a:spLocks noChangeArrowheads="1"/>
            </p:cNvSpPr>
            <p:nvPr/>
          </p:nvSpPr>
          <p:spPr bwMode="auto">
            <a:xfrm>
              <a:off x="4441" y="2218"/>
              <a:ext cx="579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BD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3077" tIns="43200" rIns="83077" bIns="43200">
              <a:spAutoFit/>
            </a:bodyPr>
            <a:lstStyle/>
            <a:p>
              <a:pPr eaLnBrk="0" hangingPunct="0"/>
              <a:r>
                <a:rPr lang="de-DE" altLang="de-DE" sz="1108">
                  <a:solidFill>
                    <a:srgbClr val="000000"/>
                  </a:solidFill>
                  <a:latin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399397" name="Rectangle 37"/>
          <p:cNvSpPr>
            <a:spLocks noChangeArrowheads="1"/>
          </p:cNvSpPr>
          <p:nvPr/>
        </p:nvSpPr>
        <p:spPr bwMode="auto">
          <a:xfrm>
            <a:off x="5169877" y="3697983"/>
            <a:ext cx="2060331" cy="25774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077" tIns="43200" rIns="83077" bIns="43200" anchor="ctr">
            <a:spAutoFit/>
          </a:bodyPr>
          <a:lstStyle/>
          <a:p>
            <a:pPr algn="ctr" eaLnBrk="0" hangingPunct="0"/>
            <a:r>
              <a:rPr lang="de-DE" altLang="de-DE" sz="1108">
                <a:solidFill>
                  <a:srgbClr val="000000"/>
                </a:solidFill>
                <a:latin typeface="Arial" panose="020B0604020202020204" pitchFamily="34" charset="0"/>
              </a:rPr>
              <a:t>No Proof / no counterexample</a:t>
            </a:r>
          </a:p>
        </p:txBody>
      </p:sp>
      <p:sp>
        <p:nvSpPr>
          <p:cNvPr id="399398" name="Text Box 38"/>
          <p:cNvSpPr txBox="1">
            <a:spLocks noChangeArrowheads="1"/>
          </p:cNvSpPr>
          <p:nvPr/>
        </p:nvSpPr>
        <p:spPr bwMode="auto">
          <a:xfrm>
            <a:off x="5767754" y="3494943"/>
            <a:ext cx="520437" cy="25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BD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077" tIns="43200" rIns="83077" bIns="43200">
            <a:spAutoFit/>
          </a:bodyPr>
          <a:lstStyle/>
          <a:p>
            <a:pPr eaLnBrk="0" hangingPunct="0"/>
            <a:r>
              <a:rPr lang="de-DE" altLang="de-DE" sz="1108">
                <a:solidFill>
                  <a:srgbClr val="000000"/>
                </a:solidFill>
                <a:latin typeface="Times" panose="02020603050405020304" pitchFamily="18" charset="0"/>
              </a:rPr>
              <a:t>Loops</a:t>
            </a:r>
          </a:p>
        </p:txBody>
      </p:sp>
    </p:spTree>
    <p:extLst>
      <p:ext uri="{BB962C8B-B14F-4D97-AF65-F5344CB8AC3E}">
        <p14:creationId xmlns:p14="http://schemas.microsoft.com/office/powerpoint/2010/main" val="142282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65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74"/>
          <a:stretch/>
        </p:blipFill>
        <p:spPr bwMode="auto">
          <a:xfrm>
            <a:off x="390529" y="1220750"/>
            <a:ext cx="8573960" cy="4954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BD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Decomposition - Library </a:t>
            </a:r>
            <a:r>
              <a:rPr lang="en-US" altLang="de-DE" dirty="0"/>
              <a:t>of Stochastic Finite </a:t>
            </a:r>
            <a:r>
              <a:rPr lang="en-US" altLang="de-DE" dirty="0" smtClean="0"/>
              <a:t>Elements (2015)</a:t>
            </a:r>
            <a:endParaRPr lang="de-DE" alt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76" y="1510141"/>
            <a:ext cx="402301" cy="402301"/>
          </a:xfrm>
        </p:spPr>
      </p:pic>
      <p:sp>
        <p:nvSpPr>
          <p:cNvPr id="3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22CC4-7C7E-400F-B03B-302DD410E9A0}" type="slidenum">
              <a:rPr lang="de-DE" altLang="de-DE">
                <a:solidFill>
                  <a:srgbClr val="808080"/>
                </a:solidFill>
              </a:rPr>
              <a:pPr/>
              <a:t>9</a:t>
            </a:fld>
            <a:endParaRPr lang="de-DE" altLang="de-DE">
              <a:solidFill>
                <a:srgbClr val="808080"/>
              </a:solidFill>
            </a:endParaRPr>
          </a:p>
          <a:p>
            <a:pPr>
              <a:lnSpc>
                <a:spcPct val="125000"/>
              </a:lnSpc>
            </a:pPr>
            <a:r>
              <a:rPr lang="de-DE" altLang="de-DE">
                <a:solidFill>
                  <a:srgbClr val="9E9E9E"/>
                </a:solidFill>
              </a:rPr>
              <a:t>IFL</a:t>
            </a:r>
          </a:p>
        </p:txBody>
      </p:sp>
      <p:sp>
        <p:nvSpPr>
          <p:cNvPr id="399366" name="Rectangle 6"/>
          <p:cNvSpPr>
            <a:spLocks noChangeArrowheads="1"/>
          </p:cNvSpPr>
          <p:nvPr/>
        </p:nvSpPr>
        <p:spPr bwMode="auto">
          <a:xfrm>
            <a:off x="1182566" y="1277337"/>
            <a:ext cx="167841" cy="314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077" tIns="43200" rIns="83077" bIns="43200" anchor="ctr">
            <a:spAutoFit/>
          </a:bodyPr>
          <a:lstStyle/>
          <a:p>
            <a:pPr eaLnBrk="0" hangingPunct="0"/>
            <a:endParaRPr lang="de-DE" sz="147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9367" name="Rectangle 7"/>
          <p:cNvSpPr>
            <a:spLocks noChangeArrowheads="1"/>
          </p:cNvSpPr>
          <p:nvPr/>
        </p:nvSpPr>
        <p:spPr bwMode="auto">
          <a:xfrm>
            <a:off x="5436577" y="1975594"/>
            <a:ext cx="167841" cy="314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BD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077" tIns="43200" rIns="83077" bIns="43200" anchor="ctr">
            <a:spAutoFit/>
          </a:bodyPr>
          <a:lstStyle/>
          <a:p>
            <a:pPr eaLnBrk="0" hangingPunct="0"/>
            <a:endParaRPr lang="de-DE" sz="147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9368" name="Oval 8"/>
          <p:cNvSpPr>
            <a:spLocks noChangeArrowheads="1"/>
          </p:cNvSpPr>
          <p:nvPr/>
        </p:nvSpPr>
        <p:spPr bwMode="auto">
          <a:xfrm>
            <a:off x="5968512" y="1912442"/>
            <a:ext cx="236017" cy="44231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BD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077" tIns="43200" rIns="83077" bIns="43200" anchor="ctr">
            <a:spAutoFit/>
          </a:bodyPr>
          <a:lstStyle/>
          <a:p>
            <a:pPr eaLnBrk="0" hangingPunct="0"/>
            <a:endParaRPr lang="de-DE" sz="147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9369" name="Oval 9"/>
          <p:cNvSpPr>
            <a:spLocks noChangeArrowheads="1"/>
          </p:cNvSpPr>
          <p:nvPr/>
        </p:nvSpPr>
        <p:spPr bwMode="auto">
          <a:xfrm>
            <a:off x="5968512" y="2111734"/>
            <a:ext cx="236017" cy="44231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BD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077" tIns="43200" rIns="83077" bIns="43200" anchor="ctr">
            <a:spAutoFit/>
          </a:bodyPr>
          <a:lstStyle/>
          <a:p>
            <a:pPr eaLnBrk="0" hangingPunct="0"/>
            <a:endParaRPr lang="de-DE" sz="147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9370" name="Oval 10"/>
          <p:cNvSpPr>
            <a:spLocks noChangeArrowheads="1"/>
          </p:cNvSpPr>
          <p:nvPr/>
        </p:nvSpPr>
        <p:spPr bwMode="auto">
          <a:xfrm>
            <a:off x="5968512" y="1711684"/>
            <a:ext cx="236017" cy="44231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BD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077" tIns="43200" rIns="83077" bIns="43200" anchor="ctr">
            <a:spAutoFit/>
          </a:bodyPr>
          <a:lstStyle/>
          <a:p>
            <a:pPr eaLnBrk="0" hangingPunct="0"/>
            <a:endParaRPr lang="de-DE" sz="147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9371" name="Line 11"/>
          <p:cNvSpPr>
            <a:spLocks noChangeShapeType="1"/>
          </p:cNvSpPr>
          <p:nvPr/>
        </p:nvSpPr>
        <p:spPr bwMode="auto">
          <a:xfrm>
            <a:off x="5103935" y="2099897"/>
            <a:ext cx="3326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077" tIns="43200" rIns="83077" bIns="43200">
            <a:spAutoFit/>
          </a:bodyPr>
          <a:lstStyle/>
          <a:p>
            <a:pPr eaLnBrk="0" hangingPunct="0"/>
            <a:endParaRPr lang="de-DE" sz="147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9373" name="Line 13"/>
          <p:cNvSpPr>
            <a:spLocks noChangeShapeType="1"/>
          </p:cNvSpPr>
          <p:nvPr/>
        </p:nvSpPr>
        <p:spPr bwMode="auto">
          <a:xfrm>
            <a:off x="6167804" y="2099897"/>
            <a:ext cx="3326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077" tIns="43200" rIns="83077" bIns="43200">
            <a:spAutoFit/>
          </a:bodyPr>
          <a:lstStyle/>
          <a:p>
            <a:pPr eaLnBrk="0" hangingPunct="0"/>
            <a:endParaRPr lang="de-DE" sz="147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9375" name="Text Box 15"/>
          <p:cNvSpPr txBox="1">
            <a:spLocks noChangeArrowheads="1"/>
          </p:cNvSpPr>
          <p:nvPr/>
        </p:nvSpPr>
        <p:spPr bwMode="auto">
          <a:xfrm>
            <a:off x="5421924" y="2381250"/>
            <a:ext cx="940424" cy="25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BD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077" tIns="43200" rIns="83077" bIns="43200">
            <a:spAutoFit/>
          </a:bodyPr>
          <a:lstStyle/>
          <a:p>
            <a:pPr eaLnBrk="0" hangingPunct="0"/>
            <a:r>
              <a:rPr lang="de-DE" altLang="de-DE" sz="1108" dirty="0">
                <a:solidFill>
                  <a:srgbClr val="000000"/>
                </a:solidFill>
                <a:latin typeface="Times" panose="02020603050405020304" pitchFamily="18" charset="0"/>
              </a:rPr>
              <a:t>G/</a:t>
            </a:r>
            <a:r>
              <a:rPr lang="de-DE" altLang="de-DE" sz="1108" dirty="0" err="1">
                <a:solidFill>
                  <a:srgbClr val="000000"/>
                </a:solidFill>
                <a:latin typeface="Times" panose="02020603050405020304" pitchFamily="18" charset="0"/>
              </a:rPr>
              <a:t>Gm</a:t>
            </a:r>
            <a:r>
              <a:rPr lang="de-DE" altLang="de-DE" sz="1108" dirty="0">
                <a:solidFill>
                  <a:srgbClr val="000000"/>
                </a:solidFill>
                <a:latin typeface="Times" panose="02020603050405020304" pitchFamily="18" charset="0"/>
              </a:rPr>
              <a:t>-Queue</a:t>
            </a:r>
          </a:p>
        </p:txBody>
      </p:sp>
      <p:grpSp>
        <p:nvGrpSpPr>
          <p:cNvPr id="399378" name="Group 18"/>
          <p:cNvGrpSpPr>
            <a:grpSpLocks/>
          </p:cNvGrpSpPr>
          <p:nvPr/>
        </p:nvGrpSpPr>
        <p:grpSpPr bwMode="auto">
          <a:xfrm>
            <a:off x="5103935" y="2895688"/>
            <a:ext cx="1989398" cy="742714"/>
            <a:chOff x="761" y="1624"/>
            <a:chExt cx="4259" cy="1957"/>
          </a:xfrm>
        </p:grpSpPr>
        <p:grpSp>
          <p:nvGrpSpPr>
            <p:cNvPr id="399379" name="Group 19"/>
            <p:cNvGrpSpPr>
              <a:grpSpLocks/>
            </p:cNvGrpSpPr>
            <p:nvPr/>
          </p:nvGrpSpPr>
          <p:grpSpPr bwMode="auto">
            <a:xfrm>
              <a:off x="2212" y="1624"/>
              <a:ext cx="1180" cy="1165"/>
              <a:chOff x="1578" y="1056"/>
              <a:chExt cx="1180" cy="1165"/>
            </a:xfrm>
          </p:grpSpPr>
          <p:sp>
            <p:nvSpPr>
              <p:cNvPr id="399380" name="Rectangle 20"/>
              <p:cNvSpPr>
                <a:spLocks noChangeArrowheads="1"/>
              </p:cNvSpPr>
              <p:nvPr/>
            </p:nvSpPr>
            <p:spPr bwMode="auto">
              <a:xfrm>
                <a:off x="1578" y="1224"/>
                <a:ext cx="359" cy="82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BDE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3077" tIns="43200" rIns="83077" bIns="43200" anchor="ctr">
                <a:spAutoFit/>
              </a:bodyPr>
              <a:lstStyle/>
              <a:p>
                <a:pPr eaLnBrk="0" hangingPunct="0"/>
                <a:endParaRPr lang="de-DE" sz="1477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9381" name="Oval 21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454" cy="116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BDE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3077" tIns="43200" rIns="83077" bIns="43200" anchor="ctr">
                <a:spAutoFit/>
              </a:bodyPr>
              <a:lstStyle/>
              <a:p>
                <a:pPr eaLnBrk="0" hangingPunct="0"/>
                <a:endParaRPr lang="de-DE" sz="1477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99382" name="Group 22"/>
            <p:cNvGrpSpPr>
              <a:grpSpLocks/>
            </p:cNvGrpSpPr>
            <p:nvPr/>
          </p:nvGrpSpPr>
          <p:grpSpPr bwMode="auto">
            <a:xfrm rot="10800000">
              <a:off x="2097" y="2416"/>
              <a:ext cx="1022" cy="1165"/>
              <a:chOff x="1761" y="1056"/>
              <a:chExt cx="1022" cy="1165"/>
            </a:xfrm>
          </p:grpSpPr>
          <p:sp>
            <p:nvSpPr>
              <p:cNvPr id="399383" name="Rectangle 23"/>
              <p:cNvSpPr>
                <a:spLocks noChangeArrowheads="1"/>
              </p:cNvSpPr>
              <p:nvPr/>
            </p:nvSpPr>
            <p:spPr bwMode="auto">
              <a:xfrm>
                <a:off x="1761" y="1224"/>
                <a:ext cx="359" cy="82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BDE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3077" tIns="43200" rIns="83077" bIns="43200" anchor="ctr">
                <a:spAutoFit/>
              </a:bodyPr>
              <a:lstStyle/>
              <a:p>
                <a:pPr eaLnBrk="0" hangingPunct="0"/>
                <a:endParaRPr lang="de-DE" sz="1477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9384" name="Oval 24"/>
              <p:cNvSpPr>
                <a:spLocks noChangeArrowheads="1"/>
              </p:cNvSpPr>
              <p:nvPr/>
            </p:nvSpPr>
            <p:spPr bwMode="auto">
              <a:xfrm>
                <a:off x="2278" y="1056"/>
                <a:ext cx="505" cy="116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BDE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3077" tIns="43200" rIns="83077" bIns="43200" anchor="ctr">
                <a:spAutoFit/>
              </a:bodyPr>
              <a:lstStyle/>
              <a:p>
                <a:pPr eaLnBrk="0" hangingPunct="0"/>
                <a:endParaRPr lang="de-DE" sz="1477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99385" name="Oval 25"/>
            <p:cNvSpPr>
              <a:spLocks noChangeArrowheads="1"/>
            </p:cNvSpPr>
            <p:nvPr/>
          </p:nvSpPr>
          <p:spPr bwMode="auto">
            <a:xfrm>
              <a:off x="761" y="1624"/>
              <a:ext cx="505" cy="116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BD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3077" tIns="43200" rIns="83077" bIns="43200" anchor="ctr">
              <a:spAutoFit/>
            </a:bodyPr>
            <a:lstStyle/>
            <a:p>
              <a:pPr eaLnBrk="0" hangingPunct="0"/>
              <a:endParaRPr lang="de-DE" sz="1477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9386" name="Oval 26"/>
            <p:cNvSpPr>
              <a:spLocks noChangeArrowheads="1"/>
            </p:cNvSpPr>
            <p:nvPr/>
          </p:nvSpPr>
          <p:spPr bwMode="auto">
            <a:xfrm>
              <a:off x="4299" y="1624"/>
              <a:ext cx="505" cy="116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BD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3077" tIns="43200" rIns="83077" bIns="43200" anchor="ctr">
              <a:spAutoFit/>
            </a:bodyPr>
            <a:lstStyle/>
            <a:p>
              <a:pPr eaLnBrk="0" hangingPunct="0"/>
              <a:endParaRPr lang="de-DE" sz="1477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9387" name="AutoShape 27"/>
            <p:cNvSpPr>
              <a:spLocks noChangeArrowheads="1"/>
            </p:cNvSpPr>
            <p:nvPr/>
          </p:nvSpPr>
          <p:spPr bwMode="auto">
            <a:xfrm rot="5400000">
              <a:off x="1366" y="1537"/>
              <a:ext cx="879" cy="133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BD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3077" tIns="43200" rIns="83077" bIns="43200" anchor="ctr">
              <a:spAutoFit/>
            </a:bodyPr>
            <a:lstStyle/>
            <a:p>
              <a:pPr eaLnBrk="0" hangingPunct="0"/>
              <a:endParaRPr lang="de-DE" sz="1477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9388" name="AutoShape 28"/>
            <p:cNvSpPr>
              <a:spLocks noChangeArrowheads="1"/>
            </p:cNvSpPr>
            <p:nvPr/>
          </p:nvSpPr>
          <p:spPr bwMode="auto">
            <a:xfrm rot="16200000">
              <a:off x="3293" y="1537"/>
              <a:ext cx="879" cy="133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BD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3077" tIns="43200" rIns="83077" bIns="43200" anchor="ctr">
              <a:spAutoFit/>
            </a:bodyPr>
            <a:lstStyle/>
            <a:p>
              <a:pPr eaLnBrk="0" hangingPunct="0"/>
              <a:endParaRPr lang="de-DE" sz="1477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399389" name="AutoShape 29"/>
            <p:cNvCxnSpPr>
              <a:cxnSpLocks noChangeShapeType="1"/>
              <a:stCxn id="399385" idx="6"/>
              <a:endCxn id="399387" idx="3"/>
            </p:cNvCxnSpPr>
            <p:nvPr/>
          </p:nvCxnSpPr>
          <p:spPr bwMode="auto">
            <a:xfrm flipH="1" flipV="1">
              <a:off x="1137" y="2206"/>
              <a:ext cx="12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9390" name="AutoShape 30"/>
            <p:cNvCxnSpPr>
              <a:cxnSpLocks noChangeShapeType="1"/>
              <a:stCxn id="399387" idx="0"/>
              <a:endCxn id="399380" idx="1"/>
            </p:cNvCxnSpPr>
            <p:nvPr/>
          </p:nvCxnSpPr>
          <p:spPr bwMode="auto">
            <a:xfrm flipH="1">
              <a:off x="2212" y="2206"/>
              <a:ext cx="2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9391" name="AutoShape 31"/>
            <p:cNvCxnSpPr>
              <a:cxnSpLocks noChangeShapeType="1"/>
              <a:stCxn id="399381" idx="6"/>
              <a:endCxn id="399388" idx="0"/>
            </p:cNvCxnSpPr>
            <p:nvPr/>
          </p:nvCxnSpPr>
          <p:spPr bwMode="auto">
            <a:xfrm flipH="1" flipV="1">
              <a:off x="3064" y="2206"/>
              <a:ext cx="328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9392" name="AutoShape 32"/>
            <p:cNvCxnSpPr>
              <a:cxnSpLocks noChangeShapeType="1"/>
              <a:stCxn id="399388" idx="3"/>
              <a:endCxn id="399386" idx="2"/>
            </p:cNvCxnSpPr>
            <p:nvPr/>
          </p:nvCxnSpPr>
          <p:spPr bwMode="auto">
            <a:xfrm flipH="1">
              <a:off x="4299" y="2206"/>
              <a:ext cx="103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9393" name="AutoShape 33"/>
            <p:cNvCxnSpPr>
              <a:cxnSpLocks noChangeShapeType="1"/>
              <a:stCxn id="399388" idx="3"/>
              <a:endCxn id="399383" idx="1"/>
            </p:cNvCxnSpPr>
            <p:nvPr/>
          </p:nvCxnSpPr>
          <p:spPr bwMode="auto">
            <a:xfrm flipH="1">
              <a:off x="3119" y="2206"/>
              <a:ext cx="1283" cy="792"/>
            </a:xfrm>
            <a:prstGeom prst="bentConnector5">
              <a:avLst>
                <a:gd name="adj1" fmla="val -38160"/>
                <a:gd name="adj2" fmla="val 179905"/>
                <a:gd name="adj3" fmla="val 6568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9394" name="AutoShape 34"/>
            <p:cNvCxnSpPr>
              <a:cxnSpLocks noChangeShapeType="1"/>
              <a:stCxn id="399384" idx="6"/>
              <a:endCxn id="399387" idx="3"/>
            </p:cNvCxnSpPr>
            <p:nvPr/>
          </p:nvCxnSpPr>
          <p:spPr bwMode="auto">
            <a:xfrm rot="10800000">
              <a:off x="1137" y="2206"/>
              <a:ext cx="960" cy="792"/>
            </a:xfrm>
            <a:prstGeom prst="bentConnector3">
              <a:avLst>
                <a:gd name="adj1" fmla="val 11847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9395" name="Text Box 35"/>
            <p:cNvSpPr txBox="1">
              <a:spLocks noChangeArrowheads="1"/>
            </p:cNvSpPr>
            <p:nvPr/>
          </p:nvSpPr>
          <p:spPr bwMode="auto">
            <a:xfrm>
              <a:off x="855" y="2218"/>
              <a:ext cx="562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BD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3077" tIns="43200" rIns="83077" bIns="43200">
              <a:spAutoFit/>
            </a:bodyPr>
            <a:lstStyle/>
            <a:p>
              <a:pPr eaLnBrk="0" hangingPunct="0"/>
              <a:r>
                <a:rPr lang="de-DE" altLang="de-DE" sz="1108">
                  <a:solidFill>
                    <a:srgbClr val="000000"/>
                  </a:solidFill>
                  <a:latin typeface="Arial" panose="020B0604020202020204" pitchFamily="34" charset="0"/>
                </a:rPr>
                <a:t>S</a:t>
              </a:r>
            </a:p>
          </p:txBody>
        </p:sp>
        <p:sp>
          <p:nvSpPr>
            <p:cNvPr id="399396" name="Text Box 36"/>
            <p:cNvSpPr txBox="1">
              <a:spLocks noChangeArrowheads="1"/>
            </p:cNvSpPr>
            <p:nvPr/>
          </p:nvSpPr>
          <p:spPr bwMode="auto">
            <a:xfrm>
              <a:off x="4441" y="2218"/>
              <a:ext cx="579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BD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3077" tIns="43200" rIns="83077" bIns="43200">
              <a:spAutoFit/>
            </a:bodyPr>
            <a:lstStyle/>
            <a:p>
              <a:pPr eaLnBrk="0" hangingPunct="0"/>
              <a:r>
                <a:rPr lang="de-DE" altLang="de-DE" sz="1108">
                  <a:solidFill>
                    <a:srgbClr val="000000"/>
                  </a:solidFill>
                  <a:latin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399397" name="Rectangle 37"/>
          <p:cNvSpPr>
            <a:spLocks noChangeArrowheads="1"/>
          </p:cNvSpPr>
          <p:nvPr/>
        </p:nvSpPr>
        <p:spPr bwMode="auto">
          <a:xfrm>
            <a:off x="5169877" y="3697983"/>
            <a:ext cx="2060331" cy="25774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077" tIns="43200" rIns="83077" bIns="43200" anchor="ctr">
            <a:spAutoFit/>
          </a:bodyPr>
          <a:lstStyle/>
          <a:p>
            <a:pPr algn="ctr" eaLnBrk="0" hangingPunct="0"/>
            <a:r>
              <a:rPr lang="de-DE" altLang="de-DE" sz="1108">
                <a:solidFill>
                  <a:srgbClr val="000000"/>
                </a:solidFill>
                <a:latin typeface="Arial" panose="020B0604020202020204" pitchFamily="34" charset="0"/>
              </a:rPr>
              <a:t>No Proof / no counterexample</a:t>
            </a:r>
          </a:p>
        </p:txBody>
      </p:sp>
      <p:sp>
        <p:nvSpPr>
          <p:cNvPr id="399398" name="Text Box 38"/>
          <p:cNvSpPr txBox="1">
            <a:spLocks noChangeArrowheads="1"/>
          </p:cNvSpPr>
          <p:nvPr/>
        </p:nvSpPr>
        <p:spPr bwMode="auto">
          <a:xfrm>
            <a:off x="5767754" y="3494943"/>
            <a:ext cx="520437" cy="25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BD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077" tIns="43200" rIns="83077" bIns="43200">
            <a:spAutoFit/>
          </a:bodyPr>
          <a:lstStyle/>
          <a:p>
            <a:pPr eaLnBrk="0" hangingPunct="0"/>
            <a:r>
              <a:rPr lang="de-DE" altLang="de-DE" sz="1108">
                <a:solidFill>
                  <a:srgbClr val="000000"/>
                </a:solidFill>
                <a:latin typeface="Times" panose="02020603050405020304" pitchFamily="18" charset="0"/>
              </a:rPr>
              <a:t>Loops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410356" y="2631850"/>
            <a:ext cx="1368152" cy="26377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Stoll 2011</a:t>
            </a:r>
            <a:endParaRPr lang="de-DE" sz="1100" dirty="0"/>
          </a:p>
        </p:txBody>
      </p:sp>
      <p:grpSp>
        <p:nvGrpSpPr>
          <p:cNvPr id="15" name="Gruppieren 14"/>
          <p:cNvGrpSpPr/>
          <p:nvPr/>
        </p:nvGrpSpPr>
        <p:grpSpPr>
          <a:xfrm rot="20700000">
            <a:off x="7515793" y="1731930"/>
            <a:ext cx="864096" cy="454154"/>
            <a:chOff x="7524328" y="2099897"/>
            <a:chExt cx="864096" cy="454154"/>
          </a:xfrm>
        </p:grpSpPr>
        <p:grpSp>
          <p:nvGrpSpPr>
            <p:cNvPr id="12" name="Gruppieren 11"/>
            <p:cNvGrpSpPr/>
            <p:nvPr/>
          </p:nvGrpSpPr>
          <p:grpSpPr>
            <a:xfrm>
              <a:off x="7524328" y="2099897"/>
              <a:ext cx="864096" cy="454154"/>
              <a:chOff x="7524328" y="2099897"/>
              <a:chExt cx="864096" cy="454154"/>
            </a:xfrm>
          </p:grpSpPr>
          <p:cxnSp>
            <p:nvCxnSpPr>
              <p:cNvPr id="8" name="Gerader Verbinder 7"/>
              <p:cNvCxnSpPr/>
              <p:nvPr/>
            </p:nvCxnSpPr>
            <p:spPr>
              <a:xfrm>
                <a:off x="7524328" y="2099897"/>
                <a:ext cx="0" cy="45415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Gerader Verbinder 10"/>
              <p:cNvCxnSpPr/>
              <p:nvPr/>
            </p:nvCxnSpPr>
            <p:spPr>
              <a:xfrm>
                <a:off x="7524328" y="2554051"/>
                <a:ext cx="864096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Gerader Verbinder 13"/>
            <p:cNvCxnSpPr/>
            <p:nvPr/>
          </p:nvCxnSpPr>
          <p:spPr>
            <a:xfrm>
              <a:off x="7596336" y="2154001"/>
              <a:ext cx="0" cy="40005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r Verbinder 47"/>
            <p:cNvCxnSpPr/>
            <p:nvPr/>
          </p:nvCxnSpPr>
          <p:spPr>
            <a:xfrm>
              <a:off x="7668344" y="2154001"/>
              <a:ext cx="0" cy="40005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r Verbinder 48"/>
            <p:cNvCxnSpPr/>
            <p:nvPr/>
          </p:nvCxnSpPr>
          <p:spPr>
            <a:xfrm>
              <a:off x="7740352" y="2154001"/>
              <a:ext cx="0" cy="40005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r Verbinder 49"/>
            <p:cNvCxnSpPr/>
            <p:nvPr/>
          </p:nvCxnSpPr>
          <p:spPr>
            <a:xfrm>
              <a:off x="7812360" y="2154001"/>
              <a:ext cx="0" cy="40005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r Verbinder 50"/>
            <p:cNvCxnSpPr/>
            <p:nvPr/>
          </p:nvCxnSpPr>
          <p:spPr>
            <a:xfrm>
              <a:off x="7884368" y="2154001"/>
              <a:ext cx="0" cy="40005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r Verbinder 51"/>
            <p:cNvCxnSpPr/>
            <p:nvPr/>
          </p:nvCxnSpPr>
          <p:spPr>
            <a:xfrm>
              <a:off x="7956376" y="2154001"/>
              <a:ext cx="0" cy="40005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r Verbinder 52"/>
            <p:cNvCxnSpPr/>
            <p:nvPr/>
          </p:nvCxnSpPr>
          <p:spPr>
            <a:xfrm>
              <a:off x="8028384" y="2154001"/>
              <a:ext cx="0" cy="40005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53"/>
          <a:stretch/>
        </p:blipFill>
        <p:spPr>
          <a:xfrm>
            <a:off x="8478228" y="4216921"/>
            <a:ext cx="441550" cy="457200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7471743" y="2359413"/>
            <a:ext cx="10166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Times" panose="02020603050405020304" pitchFamily="18" charset="0"/>
                <a:cs typeface="Times" panose="02020603050405020304" pitchFamily="18" charset="0"/>
              </a:rPr>
              <a:t>Batch </a:t>
            </a:r>
            <a:r>
              <a:rPr lang="de-DE" sz="11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building</a:t>
            </a:r>
            <a:endParaRPr lang="de-DE" sz="11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7288550" y="2631850"/>
            <a:ext cx="1368152" cy="2616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Özden 2012</a:t>
            </a:r>
            <a:endParaRPr lang="de-DE" sz="1100" dirty="0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7943" y="3023439"/>
            <a:ext cx="460906" cy="461388"/>
          </a:xfrm>
          <a:prstGeom prst="rect">
            <a:avLst/>
          </a:prstGeom>
        </p:spPr>
      </p:pic>
      <p:sp>
        <p:nvSpPr>
          <p:cNvPr id="60" name="Textfeld 59"/>
          <p:cNvSpPr txBox="1"/>
          <p:nvPr/>
        </p:nvSpPr>
        <p:spPr>
          <a:xfrm>
            <a:off x="7288550" y="3687610"/>
            <a:ext cx="1368152" cy="2616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Rimmele 2015</a:t>
            </a:r>
            <a:endParaRPr lang="de-DE" sz="1100" dirty="0"/>
          </a:p>
        </p:txBody>
      </p:sp>
      <p:sp>
        <p:nvSpPr>
          <p:cNvPr id="61" name="Textfeld 60"/>
          <p:cNvSpPr txBox="1"/>
          <p:nvPr/>
        </p:nvSpPr>
        <p:spPr>
          <a:xfrm>
            <a:off x="7236296" y="3447231"/>
            <a:ext cx="14077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Polling</a:t>
            </a:r>
            <a:r>
              <a:rPr lang="de-DE" sz="1100" dirty="0" smtClean="0">
                <a:latin typeface="Times" panose="02020603050405020304" pitchFamily="18" charset="0"/>
                <a:cs typeface="Times" panose="02020603050405020304" pitchFamily="18" charset="0"/>
              </a:rPr>
              <a:t> / Round </a:t>
            </a:r>
            <a:r>
              <a:rPr lang="de-DE" sz="11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robin</a:t>
            </a:r>
            <a:endParaRPr lang="de-DE" sz="11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7288550" y="4921003"/>
            <a:ext cx="1368152" cy="2616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Epp et al. 2015</a:t>
            </a:r>
            <a:endParaRPr lang="de-DE" sz="1100" dirty="0"/>
          </a:p>
        </p:txBody>
      </p:sp>
      <p:sp>
        <p:nvSpPr>
          <p:cNvPr id="63" name="Textfeld 62"/>
          <p:cNvSpPr txBox="1"/>
          <p:nvPr/>
        </p:nvSpPr>
        <p:spPr>
          <a:xfrm>
            <a:off x="7471743" y="4680624"/>
            <a:ext cx="8996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Times" panose="02020603050405020304" pitchFamily="18" charset="0"/>
                <a:cs typeface="Times" panose="02020603050405020304" pitchFamily="18" charset="0"/>
              </a:rPr>
              <a:t>Cycle Times</a:t>
            </a:r>
            <a:endParaRPr lang="de-DE" sz="11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64" name="Grafik 6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61756" y="4262612"/>
            <a:ext cx="1350606" cy="405838"/>
          </a:xfrm>
          <a:prstGeom prst="rect">
            <a:avLst/>
          </a:prstGeom>
        </p:spPr>
      </p:pic>
      <p:sp>
        <p:nvSpPr>
          <p:cNvPr id="56" name="Textfeld 55"/>
          <p:cNvSpPr txBox="1"/>
          <p:nvPr/>
        </p:nvSpPr>
        <p:spPr>
          <a:xfrm>
            <a:off x="7280978" y="5929681"/>
            <a:ext cx="1368152" cy="2616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Epp et al. 2015</a:t>
            </a:r>
            <a:endParaRPr lang="de-DE" sz="1100" dirty="0"/>
          </a:p>
        </p:txBody>
      </p:sp>
      <p:sp>
        <p:nvSpPr>
          <p:cNvPr id="57" name="Textfeld 56"/>
          <p:cNvSpPr txBox="1"/>
          <p:nvPr/>
        </p:nvSpPr>
        <p:spPr>
          <a:xfrm>
            <a:off x="7464171" y="5689302"/>
            <a:ext cx="11272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Closed</a:t>
            </a:r>
            <a:r>
              <a:rPr lang="de-DE" sz="11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de-DE" sz="11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networks</a:t>
            </a:r>
            <a:endParaRPr lang="de-DE" sz="11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65" name="Group 4"/>
          <p:cNvGrpSpPr>
            <a:grpSpLocks/>
          </p:cNvGrpSpPr>
          <p:nvPr/>
        </p:nvGrpSpPr>
        <p:grpSpPr bwMode="auto">
          <a:xfrm flipV="1">
            <a:off x="7317757" y="5330372"/>
            <a:ext cx="1324595" cy="479120"/>
            <a:chOff x="1057" y="2694"/>
            <a:chExt cx="2549" cy="922"/>
          </a:xfrm>
        </p:grpSpPr>
        <p:sp>
          <p:nvSpPr>
            <p:cNvPr id="66" name="Line 5"/>
            <p:cNvSpPr>
              <a:spLocks noChangeShapeType="1"/>
            </p:cNvSpPr>
            <p:nvPr/>
          </p:nvSpPr>
          <p:spPr bwMode="auto">
            <a:xfrm>
              <a:off x="1057" y="3162"/>
              <a:ext cx="3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Oval 6"/>
            <p:cNvSpPr>
              <a:spLocks noChangeArrowheads="1"/>
            </p:cNvSpPr>
            <p:nvPr/>
          </p:nvSpPr>
          <p:spPr bwMode="auto">
            <a:xfrm>
              <a:off x="2959" y="3054"/>
              <a:ext cx="206" cy="2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68" name="Rectangle 7"/>
            <p:cNvSpPr>
              <a:spLocks noChangeArrowheads="1"/>
            </p:cNvSpPr>
            <p:nvPr/>
          </p:nvSpPr>
          <p:spPr bwMode="auto">
            <a:xfrm>
              <a:off x="2633" y="3054"/>
              <a:ext cx="310" cy="2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69" name="Line 8"/>
            <p:cNvSpPr>
              <a:spLocks noChangeShapeType="1"/>
            </p:cNvSpPr>
            <p:nvPr/>
          </p:nvSpPr>
          <p:spPr bwMode="auto">
            <a:xfrm>
              <a:off x="2876" y="3054"/>
              <a:ext cx="0" cy="2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Line 9"/>
            <p:cNvSpPr>
              <a:spLocks noChangeShapeType="1"/>
            </p:cNvSpPr>
            <p:nvPr/>
          </p:nvSpPr>
          <p:spPr bwMode="auto">
            <a:xfrm>
              <a:off x="2796" y="3054"/>
              <a:ext cx="0" cy="2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10"/>
            <p:cNvSpPr>
              <a:spLocks noChangeShapeType="1"/>
            </p:cNvSpPr>
            <p:nvPr/>
          </p:nvSpPr>
          <p:spPr bwMode="auto">
            <a:xfrm>
              <a:off x="2716" y="3054"/>
              <a:ext cx="0" cy="2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Line 11"/>
            <p:cNvSpPr>
              <a:spLocks noChangeShapeType="1"/>
            </p:cNvSpPr>
            <p:nvPr/>
          </p:nvSpPr>
          <p:spPr bwMode="auto">
            <a:xfrm flipV="1">
              <a:off x="2005" y="3151"/>
              <a:ext cx="628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Line 12"/>
            <p:cNvSpPr>
              <a:spLocks noChangeShapeType="1"/>
            </p:cNvSpPr>
            <p:nvPr/>
          </p:nvSpPr>
          <p:spPr bwMode="auto">
            <a:xfrm flipV="1">
              <a:off x="1057" y="3612"/>
              <a:ext cx="2387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Line 13"/>
            <p:cNvSpPr>
              <a:spLocks noChangeShapeType="1"/>
            </p:cNvSpPr>
            <p:nvPr/>
          </p:nvSpPr>
          <p:spPr bwMode="auto">
            <a:xfrm>
              <a:off x="1057" y="3163"/>
              <a:ext cx="0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Oval 14"/>
            <p:cNvSpPr>
              <a:spLocks noChangeArrowheads="1"/>
            </p:cNvSpPr>
            <p:nvPr/>
          </p:nvSpPr>
          <p:spPr bwMode="auto">
            <a:xfrm>
              <a:off x="1789" y="3054"/>
              <a:ext cx="205" cy="2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76" name="Rectangle 15"/>
            <p:cNvSpPr>
              <a:spLocks noChangeArrowheads="1"/>
            </p:cNvSpPr>
            <p:nvPr/>
          </p:nvSpPr>
          <p:spPr bwMode="auto">
            <a:xfrm>
              <a:off x="1470" y="3054"/>
              <a:ext cx="310" cy="2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77" name="Line 16"/>
            <p:cNvSpPr>
              <a:spLocks noChangeShapeType="1"/>
            </p:cNvSpPr>
            <p:nvPr/>
          </p:nvSpPr>
          <p:spPr bwMode="auto">
            <a:xfrm>
              <a:off x="1706" y="3054"/>
              <a:ext cx="0" cy="2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Line 17"/>
            <p:cNvSpPr>
              <a:spLocks noChangeShapeType="1"/>
            </p:cNvSpPr>
            <p:nvPr/>
          </p:nvSpPr>
          <p:spPr bwMode="auto">
            <a:xfrm>
              <a:off x="1625" y="3054"/>
              <a:ext cx="0" cy="2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Line 18"/>
            <p:cNvSpPr>
              <a:spLocks noChangeShapeType="1"/>
            </p:cNvSpPr>
            <p:nvPr/>
          </p:nvSpPr>
          <p:spPr bwMode="auto">
            <a:xfrm>
              <a:off x="1546" y="3054"/>
              <a:ext cx="0" cy="2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80" name="Picture 19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" y="3127"/>
              <a:ext cx="161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" name="Picture 20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0" y="3127"/>
              <a:ext cx="168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" name="Line 21"/>
            <p:cNvSpPr>
              <a:spLocks noChangeShapeType="1"/>
            </p:cNvSpPr>
            <p:nvPr/>
          </p:nvSpPr>
          <p:spPr bwMode="auto">
            <a:xfrm>
              <a:off x="2364" y="2851"/>
              <a:ext cx="0" cy="3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Line 22"/>
            <p:cNvSpPr>
              <a:spLocks noChangeShapeType="1"/>
            </p:cNvSpPr>
            <p:nvPr/>
          </p:nvSpPr>
          <p:spPr bwMode="auto">
            <a:xfrm flipV="1">
              <a:off x="3240" y="2851"/>
              <a:ext cx="0" cy="3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84" name="Picture 23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5" y="2694"/>
              <a:ext cx="327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5" name="Line 24"/>
            <p:cNvSpPr>
              <a:spLocks noChangeShapeType="1"/>
            </p:cNvSpPr>
            <p:nvPr/>
          </p:nvSpPr>
          <p:spPr bwMode="auto">
            <a:xfrm flipV="1">
              <a:off x="3165" y="3158"/>
              <a:ext cx="2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Line 25"/>
            <p:cNvSpPr>
              <a:spLocks noChangeShapeType="1"/>
            </p:cNvSpPr>
            <p:nvPr/>
          </p:nvSpPr>
          <p:spPr bwMode="auto">
            <a:xfrm flipV="1">
              <a:off x="2364" y="2851"/>
              <a:ext cx="8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Line 26"/>
            <p:cNvSpPr>
              <a:spLocks noChangeShapeType="1"/>
            </p:cNvSpPr>
            <p:nvPr/>
          </p:nvSpPr>
          <p:spPr bwMode="auto">
            <a:xfrm flipV="1">
              <a:off x="3448" y="3159"/>
              <a:ext cx="0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88" name="Picture 27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" y="2948"/>
              <a:ext cx="19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9" name="Picture 28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6" y="2958"/>
              <a:ext cx="187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0" name="Picture 29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9" y="2988"/>
              <a:ext cx="317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003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amsmath}&#10;\usepackage{amssymb}&#10;\usepackage{supertabular}&#10;\usepackage{exscale}&#10;\pagestyle{empty}&#10;\begin{document}&#10;\begin{equation*}&#10;\mu_1&#10;\end{equation*}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506"/>
  <p:tag name="BOXHEIGHT" val="349"/>
  <p:tag name="BOXFONT" val="10"/>
  <p:tag name="BOXWRAP" val="Falsch"/>
  <p:tag name="WORKAROUNDTRANSPARENCYBUG" val="Falsch"/>
  <p:tag name="ALLOWFONTSUBSTITUTION" val="Falsch"/>
  <p:tag name="BITMAPFORMAT" val="pngmono"/>
  <p:tag name="ORIGWIDTH" val="22"/>
  <p:tag name="PICTUREFILESIZE" val="10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amsmath}&#10;\usepackage{amssymb}&#10;\usepackage{supertabular}&#10;\usepackage{exscale}&#10;\pagestyle{empty}&#10;\begin{document}&#10;\begin{equation*}&#10;\mu_2&#10;\end{equation*}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506"/>
  <p:tag name="BOXHEIGHT" val="349"/>
  <p:tag name="BOXFONT" val="10"/>
  <p:tag name="BOXWRAP" val="Falsch"/>
  <p:tag name="WORKAROUNDTRANSPARENCYBUG" val="Falsch"/>
  <p:tag name="ALLOWFONTSUBSTITUTION" val="Falsch"/>
  <p:tag name="BITMAPFORMAT" val="pngmono"/>
  <p:tag name="ORIGWIDTH" val="23"/>
  <p:tag name="PICTUREFILESIZE" val="148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amsmath}&#10;\usepackage{amssymb}&#10;\usepackage{supertabular}&#10;\usepackage{exscale}&#10;\pagestyle{empty}&#10;\begin{document}&#10;$q_{2,2} 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506"/>
  <p:tag name="BOXHEIGHT" val="349"/>
  <p:tag name="BOXFONT" val="10"/>
  <p:tag name="BOXWRAP" val="Falsch"/>
  <p:tag name="WORKAROUNDTRANSPARENCYBUG" val="Falsch"/>
  <p:tag name="ALLOWFONTSUBSTITUTION" val="Falsch"/>
  <p:tag name="BITMAPFORMAT" val="pngmono"/>
  <p:tag name="ORIGWIDTH" val="34"/>
  <p:tag name="PICTUREFILESIZE" val="22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amsmath}&#10;\usepackage{amssymb}&#10;\usepackage{supertabular}&#10;\usepackage{exscale}&#10;\pagestyle{empty}&#10;\begin{document}&#10;$\lambda_1 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506"/>
  <p:tag name="BOXHEIGHT" val="349"/>
  <p:tag name="BOXFONT" val="10"/>
  <p:tag name="BOXWRAP" val="Falsch"/>
  <p:tag name="WORKAROUNDTRANSPARENCYBUG" val="Falsch"/>
  <p:tag name="ALLOWFONTSUBSTITUTION" val="Falsch"/>
  <p:tag name="BITMAPFORMAT" val="pngmono"/>
  <p:tag name="ORIGWIDTH" val="21"/>
  <p:tag name="PICTUREFILESIZE" val="11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amsmath}&#10;\usepackage{amssymb}&#10;\usepackage{supertabular}&#10;\usepackage{exscale}&#10;\pagestyle{empty}&#10;\begin{document}&#10;$\lambda_2 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506"/>
  <p:tag name="BOXHEIGHT" val="349"/>
  <p:tag name="BOXFONT" val="10"/>
  <p:tag name="BOXWRAP" val="Falsch"/>
  <p:tag name="WORKAROUNDTRANSPARENCYBUG" val="Falsch"/>
  <p:tag name="ALLOWFONTSUBSTITUTION" val="Falsch"/>
  <p:tag name="BITMAPFORMAT" val="pngmono"/>
  <p:tag name="ORIGWIDTH" val="21"/>
  <p:tag name="PICTUREFILESIZE" val="164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amsmath}&#10;\usepackage{amssymb}&#10;\usepackage{supertabular}&#10;\usepackage{exscale}&#10;\pagestyle{empty}&#10;\begin{document}&#10;$q_{2,1} 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506"/>
  <p:tag name="BOXHEIGHT" val="349"/>
  <p:tag name="BOXFONT" val="10"/>
  <p:tag name="BOXWRAP" val="Falsch"/>
  <p:tag name="WORKAROUNDTRANSPARENCYBUG" val="Falsch"/>
  <p:tag name="ALLOWFONTSUBSTITUTION" val="Falsch"/>
  <p:tag name="BITMAPFORMAT" val="pngmono"/>
  <p:tag name="ORIGWIDTH" val="33"/>
  <p:tag name="PICTUREFILESIZE" val="1910"/>
</p:tagLst>
</file>

<file path=ppt/theme/theme1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orlage IFL Zeichnungen.potx" id="{528393E1-7BD8-49C0-B58C-1821CAE41BC4}" vid="{8FA00226-DC89-41A2-99DB-D576ED15AB72}"/>
    </a:ext>
  </a:extLst>
</a:theme>
</file>

<file path=ppt/theme/theme2.xml><?xml version="1.0" encoding="utf-8"?>
<a:theme xmlns:a="http://schemas.openxmlformats.org/drawingml/2006/main" name="2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orlage IFL Zeichnungen.potx" id="{528393E1-7BD8-49C0-B58C-1821CAE41BC4}" vid="{2544A326-BF1F-41BE-A4A3-82FA83E16CC3}"/>
    </a:ext>
  </a:extLst>
</a:theme>
</file>

<file path=ppt/theme/theme3.xml><?xml version="1.0" encoding="utf-8"?>
<a:theme xmlns:a="http://schemas.openxmlformats.org/drawingml/2006/main" name="Standarddesign">
  <a:themeElements>
    <a:clrScheme name="Standard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5ACCB"/>
      </a:accent1>
      <a:accent2>
        <a:srgbClr val="006C9D"/>
      </a:accent2>
      <a:accent3>
        <a:srgbClr val="FFFFFF"/>
      </a:accent3>
      <a:accent4>
        <a:srgbClr val="000000"/>
      </a:accent4>
      <a:accent5>
        <a:srgbClr val="C8D2E2"/>
      </a:accent5>
      <a:accent6>
        <a:srgbClr val="00618E"/>
      </a:accent6>
      <a:hlink>
        <a:srgbClr val="C0CBDE"/>
      </a:hlink>
      <a:folHlink>
        <a:srgbClr val="80808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C0CBDE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C0CBDE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5ACCB"/>
        </a:accent1>
        <a:accent2>
          <a:srgbClr val="006C9D"/>
        </a:accent2>
        <a:accent3>
          <a:srgbClr val="FFFFFF"/>
        </a:accent3>
        <a:accent4>
          <a:srgbClr val="000000"/>
        </a:accent4>
        <a:accent5>
          <a:srgbClr val="C8D2E2"/>
        </a:accent5>
        <a:accent6>
          <a:srgbClr val="00618E"/>
        </a:accent6>
        <a:hlink>
          <a:srgbClr val="C0CBDE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 IFL Zeichnungen</Template>
  <TotalTime>0</TotalTime>
  <Words>592</Words>
  <Application>Microsoft Office PowerPoint</Application>
  <PresentationFormat>Bildschirmpräsentation (4:3)</PresentationFormat>
  <Paragraphs>334</Paragraphs>
  <Slides>17</Slides>
  <Notes>4</Notes>
  <HiddenSlides>1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17</vt:i4>
      </vt:variant>
    </vt:vector>
  </HeadingPairs>
  <TitlesOfParts>
    <vt:vector size="31" baseType="lpstr">
      <vt:lpstr>Times New Roman</vt:lpstr>
      <vt:lpstr>Calibri</vt:lpstr>
      <vt:lpstr>Cambria Math</vt:lpstr>
      <vt:lpstr>Times</vt:lpstr>
      <vt:lpstr>Arial</vt:lpstr>
      <vt:lpstr>Symbol</vt:lpstr>
      <vt:lpstr>Wingdings</vt:lpstr>
      <vt:lpstr>Osaka</vt:lpstr>
      <vt:lpstr>1_Standarddesign</vt:lpstr>
      <vt:lpstr>2_Standarddesign</vt:lpstr>
      <vt:lpstr>Standarddesign</vt:lpstr>
      <vt:lpstr>Formel</vt:lpstr>
      <vt:lpstr>Diagramm</vt:lpstr>
      <vt:lpstr>Equation.DSMT4</vt:lpstr>
      <vt:lpstr>Analytical computation of sojourn time distributions in large scale conveyer systems </vt:lpstr>
      <vt:lpstr>Purpose</vt:lpstr>
      <vt:lpstr>Decomposition Large Scale Material Handling Systems</vt:lpstr>
      <vt:lpstr>Approach</vt:lpstr>
      <vt:lpstr>Simple Discrete Time Queueing System:  G|G|1-queue  A Stochastic Finite Element</vt:lpstr>
      <vt:lpstr>Input Data Requirements</vt:lpstr>
      <vt:lpstr>Decompisition – Required Components vs. Existing  Models</vt:lpstr>
      <vt:lpstr>Decomposition - Library of Stochastic Finite Elements (2007)</vt:lpstr>
      <vt:lpstr>Decomposition - Library of Stochastic Finite Elements (2015)</vt:lpstr>
      <vt:lpstr>Embedded Markov-Chains:  Mathematical Modelling</vt:lpstr>
      <vt:lpstr>New building blocks – a simple example</vt:lpstr>
      <vt:lpstr>New building blocks – a simple example</vt:lpstr>
      <vt:lpstr>Software – trying to make it usable</vt:lpstr>
      <vt:lpstr>Software - architecture</vt:lpstr>
      <vt:lpstr>Software – Quality of Results on Workstation Level</vt:lpstr>
      <vt:lpstr>Software – Quality of Results on System Level</vt:lpstr>
      <vt:lpstr>Demonstration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Analytical computation of sojourn time distributions in largescale conveyer systems </dc:title>
  <dc:creator>Kai Furmans</dc:creator>
  <cp:lastModifiedBy>Kai Furmans</cp:lastModifiedBy>
  <cp:revision>34</cp:revision>
  <dcterms:created xsi:type="dcterms:W3CDTF">2015-05-26T15:14:44Z</dcterms:created>
  <dcterms:modified xsi:type="dcterms:W3CDTF">2015-06-05T06:53:21Z</dcterms:modified>
</cp:coreProperties>
</file>